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78" r:id="rId3"/>
    <p:sldId id="258" r:id="rId4"/>
    <p:sldId id="259" r:id="rId5"/>
    <p:sldId id="260" r:id="rId6"/>
    <p:sldId id="262" r:id="rId7"/>
    <p:sldId id="264" r:id="rId8"/>
    <p:sldId id="265" r:id="rId9"/>
    <p:sldId id="266" r:id="rId10"/>
    <p:sldId id="267" r:id="rId11"/>
    <p:sldId id="268" r:id="rId12"/>
    <p:sldId id="269" r:id="rId13"/>
    <p:sldId id="272" r:id="rId14"/>
    <p:sldId id="273" r:id="rId15"/>
    <p:sldId id="281" r:id="rId16"/>
    <p:sldId id="274" r:id="rId17"/>
    <p:sldId id="279" r:id="rId18"/>
    <p:sldId id="280" r:id="rId19"/>
    <p:sldId id="275" r:id="rId20"/>
    <p:sldId id="276" r:id="rId21"/>
    <p:sldId id="277" r:id="rId22"/>
  </p:sldIdLst>
  <p:sldSz cx="12192000" cy="6858000"/>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7" roundtripDataSignature="AMtx7mhEJLhGC4xQPXiHV1XxN/98Hj67m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1" d="100"/>
          <a:sy n="61" d="100"/>
        </p:scale>
        <p:origin x="8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0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056"/>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28584"/>
            <a:ext cx="2945659" cy="498055"/>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Hello everyone, welcome to the Year R phonics workshop. </a:t>
            </a:r>
            <a:endParaRPr/>
          </a:p>
        </p:txBody>
      </p:sp>
      <p:sp>
        <p:nvSpPr>
          <p:cNvPr id="87" name="Google Shape;87;p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p1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0" name="Google Shape;190;p12: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1" name="Google Shape;191;p12: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11</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9" name="Google Shape;199;p1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00" name="Google Shape;200;p1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12</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p35: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8" name="Google Shape;228;p35: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p36: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4" name="Google Shape;234;p3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37: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3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a:extLst>
            <a:ext uri="{FF2B5EF4-FFF2-40B4-BE49-F238E27FC236}">
              <a16:creationId xmlns:a16="http://schemas.microsoft.com/office/drawing/2014/main" id="{30DCAE47-921E-DE39-77B8-70EEF833FD50}"/>
            </a:ext>
          </a:extLst>
        </p:cNvPr>
        <p:cNvGrpSpPr/>
        <p:nvPr/>
      </p:nvGrpSpPr>
      <p:grpSpPr>
        <a:xfrm>
          <a:off x="0" y="0"/>
          <a:ext cx="0" cy="0"/>
          <a:chOff x="0" y="0"/>
          <a:chExt cx="0" cy="0"/>
        </a:xfrm>
      </p:grpSpPr>
      <p:sp>
        <p:nvSpPr>
          <p:cNvPr id="266" name="Google Shape;266;p37:notes">
            <a:extLst>
              <a:ext uri="{FF2B5EF4-FFF2-40B4-BE49-F238E27FC236}">
                <a16:creationId xmlns:a16="http://schemas.microsoft.com/office/drawing/2014/main" id="{0C7EA51D-8299-FF4F-2EA9-750F75252E87}"/>
              </a:ext>
            </a:extLst>
          </p:cNvPr>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37:notes">
            <a:extLst>
              <a:ext uri="{FF2B5EF4-FFF2-40B4-BE49-F238E27FC236}">
                <a16:creationId xmlns:a16="http://schemas.microsoft.com/office/drawing/2014/main" id="{BF948341-9726-0A68-D268-28F62C37EB3E}"/>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9298262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a:extLst>
            <a:ext uri="{FF2B5EF4-FFF2-40B4-BE49-F238E27FC236}">
              <a16:creationId xmlns:a16="http://schemas.microsoft.com/office/drawing/2014/main" id="{35F55481-7FE0-D7F4-5EAF-D1F5FD5886E1}"/>
            </a:ext>
          </a:extLst>
        </p:cNvPr>
        <p:cNvGrpSpPr/>
        <p:nvPr/>
      </p:nvGrpSpPr>
      <p:grpSpPr>
        <a:xfrm>
          <a:off x="0" y="0"/>
          <a:ext cx="0" cy="0"/>
          <a:chOff x="0" y="0"/>
          <a:chExt cx="0" cy="0"/>
        </a:xfrm>
      </p:grpSpPr>
      <p:sp>
        <p:nvSpPr>
          <p:cNvPr id="266" name="Google Shape;266;p37:notes">
            <a:extLst>
              <a:ext uri="{FF2B5EF4-FFF2-40B4-BE49-F238E27FC236}">
                <a16:creationId xmlns:a16="http://schemas.microsoft.com/office/drawing/2014/main" id="{8B983DE6-E38E-CF6D-0560-0C8ADF965393}"/>
              </a:ext>
            </a:extLst>
          </p:cNvPr>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7" name="Google Shape;267;p37:notes">
            <a:extLst>
              <a:ext uri="{FF2B5EF4-FFF2-40B4-BE49-F238E27FC236}">
                <a16:creationId xmlns:a16="http://schemas.microsoft.com/office/drawing/2014/main" id="{01D2FB37-0494-5C8F-2E59-DBB25B95BC14}"/>
              </a:ext>
            </a:extLst>
          </p:cNvPr>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785234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p16: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4" name="Google Shape;324;p16: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These phonic sheets are not compulsory to complete, so please complete what is right for your child. We do recommend that you practise reading and saying the sounds every time you read. </a:t>
            </a:r>
            <a:endParaRPr/>
          </a:p>
        </p:txBody>
      </p:sp>
      <p:sp>
        <p:nvSpPr>
          <p:cNvPr id="325" name="Google Shape;325;p16: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19</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0"/>
        <p:cNvGrpSpPr/>
        <p:nvPr/>
      </p:nvGrpSpPr>
      <p:grpSpPr>
        <a:xfrm>
          <a:off x="0" y="0"/>
          <a:ext cx="0" cy="0"/>
          <a:chOff x="0" y="0"/>
          <a:chExt cx="0" cy="0"/>
        </a:xfrm>
      </p:grpSpPr>
      <p:sp>
        <p:nvSpPr>
          <p:cNvPr id="331" name="Google Shape;331;p1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2" name="Google Shape;332;p1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GB"/>
              <a:t>Phonic books are sent home to link with the phonics being taught in school. For example, this week we are doing s,a,t, and next week p, I,n. They are books where most of the words are decodable and contain the focus sounds. At this early stage, your child may not have gained the confidence in order to fully decode and read the words. Don’t panic! Try playing I spy with the pictures, finding things beginning with s etc. Or can the spot s, a t within the words.</a:t>
            </a:r>
            <a:endParaRPr/>
          </a:p>
          <a:p>
            <a:pPr marL="0" lvl="0" indent="0" algn="l" rtl="0">
              <a:lnSpc>
                <a:spcPct val="100000"/>
              </a:lnSpc>
              <a:spcBef>
                <a:spcPts val="0"/>
              </a:spcBef>
              <a:spcAft>
                <a:spcPts val="0"/>
              </a:spcAft>
              <a:buSzPts val="1400"/>
              <a:buNone/>
            </a:pPr>
            <a:endParaRPr/>
          </a:p>
          <a:p>
            <a:pPr marL="0" lvl="0" indent="0" algn="l" rtl="0">
              <a:lnSpc>
                <a:spcPct val="100000"/>
              </a:lnSpc>
              <a:spcBef>
                <a:spcPts val="0"/>
              </a:spcBef>
              <a:spcAft>
                <a:spcPts val="0"/>
              </a:spcAft>
              <a:buSzPts val="1400"/>
              <a:buNone/>
            </a:pPr>
            <a:r>
              <a:rPr lang="en-GB"/>
              <a:t>Your child will now have 2 books in total. You only need to read 1 book each night. Please record what they read from either book.</a:t>
            </a:r>
            <a:endParaRPr/>
          </a:p>
        </p:txBody>
      </p:sp>
      <p:sp>
        <p:nvSpPr>
          <p:cNvPr id="333" name="Google Shape;333;p1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20</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42" name="Google Shape;342;p1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3" name="Google Shape;343;p1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21</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8" name="Google Shape;108;p3: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9" name="Google Shape;109;p3: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3</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1: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p3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32:notes"/>
          <p:cNvSpPr txBox="1">
            <a:spLocks noGrp="1"/>
          </p:cNvSpPr>
          <p:nvPr>
            <p:ph type="body" idx="1"/>
          </p:nvPr>
        </p:nvSpPr>
        <p:spPr>
          <a:xfrm>
            <a:off x="679768" y="4777194"/>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3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7: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0" name="Google Shape;140;p7: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1" name="Google Shape;141;p7: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6</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8: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8: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5" name="Google Shape;155;p8: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7</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9: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9: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4" name="Google Shape;164;p9: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8</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0: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10: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3" name="Google Shape;173;p10: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9</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1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1" name="Google Shape;181;p11:notes"/>
          <p:cNvSpPr txBox="1">
            <a:spLocks noGrp="1"/>
          </p:cNvSpPr>
          <p:nvPr>
            <p:ph type="body" idx="1"/>
          </p:nvPr>
        </p:nvSpPr>
        <p:spPr>
          <a:xfrm>
            <a:off x="679768" y="4777194"/>
            <a:ext cx="5438140" cy="3908614"/>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2" name="Google Shape;182;p11:notes"/>
          <p:cNvSpPr txBox="1">
            <a:spLocks noGrp="1"/>
          </p:cNvSpPr>
          <p:nvPr>
            <p:ph type="sldNum" idx="12"/>
          </p:nvPr>
        </p:nvSpPr>
        <p:spPr>
          <a:xfrm>
            <a:off x="3850443" y="9428584"/>
            <a:ext cx="2945659" cy="498055"/>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GB"/>
              <a:t>10</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0"/>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0"/>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9"/>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0"/>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7"/>
        <p:cNvGrpSpPr/>
        <p:nvPr/>
      </p:nvGrpSpPr>
      <p:grpSpPr>
        <a:xfrm>
          <a:off x="0" y="0"/>
          <a:ext cx="0" cy="0"/>
          <a:chOff x="0" y="0"/>
          <a:chExt cx="0" cy="0"/>
        </a:xfrm>
      </p:grpSpPr>
      <p:sp>
        <p:nvSpPr>
          <p:cNvPr id="28" name="Google Shape;28;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6"/>
        <p:cNvGrpSpPr/>
        <p:nvPr/>
      </p:nvGrpSpPr>
      <p:grpSpPr>
        <a:xfrm>
          <a:off x="0" y="0"/>
          <a:ext cx="0" cy="0"/>
          <a:chOff x="0" y="0"/>
          <a:chExt cx="0" cy="0"/>
        </a:xfrm>
      </p:grpSpPr>
      <p:sp>
        <p:nvSpPr>
          <p:cNvPr id="37" name="Google Shape;37;p24"/>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24"/>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9" name="Google Shape;3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2"/>
        <p:cNvGrpSpPr/>
        <p:nvPr/>
      </p:nvGrpSpPr>
      <p:grpSpPr>
        <a:xfrm>
          <a:off x="0" y="0"/>
          <a:ext cx="0" cy="0"/>
          <a:chOff x="0" y="0"/>
          <a:chExt cx="0" cy="0"/>
        </a:xfrm>
      </p:grpSpPr>
      <p:sp>
        <p:nvSpPr>
          <p:cNvPr id="43" name="Google Shape;43;p2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25"/>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5"/>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9"/>
        <p:cNvGrpSpPr/>
        <p:nvPr/>
      </p:nvGrpSpPr>
      <p:grpSpPr>
        <a:xfrm>
          <a:off x="0" y="0"/>
          <a:ext cx="0" cy="0"/>
          <a:chOff x="0" y="0"/>
          <a:chExt cx="0" cy="0"/>
        </a:xfrm>
      </p:grpSpPr>
      <p:sp>
        <p:nvSpPr>
          <p:cNvPr id="50" name="Google Shape;50;p26"/>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6"/>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2" name="Google Shape;52;p26"/>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26"/>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26"/>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27"/>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7"/>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27"/>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8"/>
          <p:cNvSpPr>
            <a:spLocks noGrp="1"/>
          </p:cNvSpPr>
          <p:nvPr>
            <p:ph type="pic" idx="2"/>
          </p:nvPr>
        </p:nvSpPr>
        <p:spPr>
          <a:xfrm>
            <a:off x="5183188" y="987425"/>
            <a:ext cx="6172200" cy="4873625"/>
          </a:xfrm>
          <a:prstGeom prst="rect">
            <a:avLst/>
          </a:prstGeom>
          <a:noFill/>
          <a:ln>
            <a:noFill/>
          </a:ln>
        </p:spPr>
      </p:sp>
      <p:sp>
        <p:nvSpPr>
          <p:cNvPr id="68" name="Google Shape;68;p28"/>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4.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home.oxfordowl.co.uk/reading/reading-schemes-oxford-levels/essential-letters-and-sound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png"/></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18.xml.rels><?xml version="1.0" encoding="UTF-8" standalone="yes"?>
<Relationships xmlns="http://schemas.openxmlformats.org/package/2006/relationships"><Relationship Id="rId3" Type="http://schemas.openxmlformats.org/officeDocument/2006/relationships/image" Target="../media/image36.jpeg"/><Relationship Id="rId7" Type="http://schemas.openxmlformats.org/officeDocument/2006/relationships/image" Target="../media/image40.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image" Target="../media/image44.png"/><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8" Type="http://schemas.openxmlformats.org/officeDocument/2006/relationships/hyperlink" Target="https://www.theschoolrun.com/" TargetMode="External"/><Relationship Id="rId3" Type="http://schemas.openxmlformats.org/officeDocument/2006/relationships/hyperlink" Target="https://www.bbc.co.uk/cbeebies/shows/alphablocks" TargetMode="External"/><Relationship Id="rId7" Type="http://schemas.openxmlformats.org/officeDocument/2006/relationships/hyperlink" Target="http://www.phonicsplay.co.uk/"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s://www.youtube.com/watch?v=BqhXUW_v-1s" TargetMode="External"/><Relationship Id="rId5" Type="http://schemas.openxmlformats.org/officeDocument/2006/relationships/hyperlink" Target="https://www.teachyourmonstertoread.com/?gclid=EAIaIQobChMI6a6g4fnR3gIVSbDtCh0CuAZCEAAYASAAEgLYH_D_BwE" TargetMode="External"/><Relationship Id="rId4" Type="http://schemas.openxmlformats.org/officeDocument/2006/relationships/hyperlink" Target="https://www.oxfordowl.co.uk/for-school/oxford-owl-ebook-collection"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
          <p:cNvSpPr txBox="1">
            <a:spLocks noGrp="1"/>
          </p:cNvSpPr>
          <p:nvPr>
            <p:ph type="ctrTitle"/>
          </p:nvPr>
        </p:nvSpPr>
        <p:spPr>
          <a:xfrm>
            <a:off x="1408090" y="328624"/>
            <a:ext cx="9144000" cy="1131440"/>
          </a:xfrm>
          <a:prstGeom prst="rect">
            <a:avLst/>
          </a:prstGeom>
          <a:noFill/>
          <a:ln>
            <a:noFill/>
          </a:ln>
        </p:spPr>
        <p:txBody>
          <a:bodyPr spcFirstLastPara="1" wrap="square" lIns="91425" tIns="45700" rIns="91425" bIns="45700" anchor="b" anchorCtr="0">
            <a:normAutofit/>
          </a:bodyPr>
          <a:lstStyle/>
          <a:p>
            <a:pPr marL="0" lvl="0" indent="0" algn="ctr" rtl="0">
              <a:lnSpc>
                <a:spcPct val="90000"/>
              </a:lnSpc>
              <a:spcBef>
                <a:spcPts val="0"/>
              </a:spcBef>
              <a:spcAft>
                <a:spcPts val="0"/>
              </a:spcAft>
              <a:buClr>
                <a:schemeClr val="dk1"/>
              </a:buClr>
              <a:buSzPts val="6000"/>
              <a:buFont typeface="Arial"/>
              <a:buNone/>
            </a:pPr>
            <a:r>
              <a:rPr lang="en-GB" b="1" dirty="0">
                <a:latin typeface="Comic Sans MS"/>
                <a:ea typeface="Comic Sans MS"/>
                <a:cs typeface="Comic Sans MS"/>
                <a:sym typeface="Comic Sans MS"/>
              </a:rPr>
              <a:t>Phonics and Reading</a:t>
            </a:r>
            <a:endParaRPr b="1" dirty="0">
              <a:latin typeface="Comic Sans MS"/>
              <a:ea typeface="Comic Sans MS"/>
              <a:cs typeface="Comic Sans MS"/>
              <a:sym typeface="Comic Sans MS"/>
            </a:endParaRPr>
          </a:p>
        </p:txBody>
      </p:sp>
      <p:sp>
        <p:nvSpPr>
          <p:cNvPr id="90" name="Google Shape;90;p1"/>
          <p:cNvSpPr txBox="1">
            <a:spLocks noGrp="1"/>
          </p:cNvSpPr>
          <p:nvPr>
            <p:ph type="subTitle" idx="1"/>
          </p:nvPr>
        </p:nvSpPr>
        <p:spPr>
          <a:xfrm>
            <a:off x="1176271" y="1460064"/>
            <a:ext cx="9144000" cy="4850583"/>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dk1"/>
              </a:buClr>
              <a:buSzPts val="2400"/>
              <a:buNone/>
            </a:pP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endParaRPr dirty="0">
              <a:latin typeface="Comic Sans MS"/>
              <a:ea typeface="Comic Sans MS"/>
              <a:cs typeface="Comic Sans MS"/>
              <a:sym typeface="Comic Sans MS"/>
            </a:endParaRPr>
          </a:p>
          <a:p>
            <a:pPr marL="0" lvl="0" indent="0" algn="ctr" rtl="0">
              <a:lnSpc>
                <a:spcPct val="90000"/>
              </a:lnSpc>
              <a:spcBef>
                <a:spcPts val="1000"/>
              </a:spcBef>
              <a:spcAft>
                <a:spcPts val="0"/>
              </a:spcAft>
              <a:buClr>
                <a:schemeClr val="dk1"/>
              </a:buClr>
              <a:buSzPts val="2400"/>
              <a:buNone/>
            </a:pPr>
            <a:endParaRPr dirty="0">
              <a:latin typeface="Comic Sans MS"/>
              <a:ea typeface="Comic Sans MS"/>
              <a:cs typeface="Comic Sans MS"/>
              <a:sym typeface="Comic Sans MS"/>
            </a:endParaRPr>
          </a:p>
        </p:txBody>
      </p:sp>
      <p:sp>
        <p:nvSpPr>
          <p:cNvPr id="92" name="Google Shape;92;p1"/>
          <p:cNvSpPr txBox="1"/>
          <p:nvPr/>
        </p:nvSpPr>
        <p:spPr>
          <a:xfrm>
            <a:off x="1674254" y="5847930"/>
            <a:ext cx="8925059" cy="46162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en-GB" sz="2400" b="0" i="0" u="none" strike="noStrike" cap="none" dirty="0">
                <a:solidFill>
                  <a:schemeClr val="dk1"/>
                </a:solidFill>
                <a:latin typeface="Comic Sans MS"/>
                <a:ea typeface="Comic Sans MS"/>
                <a:cs typeface="Comic Sans MS"/>
                <a:sym typeface="Comic Sans MS"/>
              </a:rPr>
              <a:t>An essential method for teaching reading and writing</a:t>
            </a:r>
            <a:endParaRPr sz="1800" b="0" i="0" u="none" strike="noStrike" cap="none" dirty="0">
              <a:solidFill>
                <a:schemeClr val="dk1"/>
              </a:solidFill>
              <a:latin typeface="Comic Sans MS"/>
              <a:ea typeface="Comic Sans MS"/>
              <a:cs typeface="Comic Sans MS"/>
              <a:sym typeface="Comic Sans MS"/>
            </a:endParaRPr>
          </a:p>
        </p:txBody>
      </p:sp>
      <p:pic>
        <p:nvPicPr>
          <p:cNvPr id="1026" name="Picture 2" descr="Essential Letters and Sounds: Phase 2 Sound Mats for Reception/P1  (Classroom Resources (ELS)) : Dodson, Tara, Press, Katie: Amazon.co.uk:  Books">
            <a:extLst>
              <a:ext uri="{FF2B5EF4-FFF2-40B4-BE49-F238E27FC236}">
                <a16:creationId xmlns:a16="http://schemas.microsoft.com/office/drawing/2014/main" id="{E1A9CCCC-E2E7-391D-0CA7-A9CB517FA3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6506" y="1475945"/>
            <a:ext cx="5867168" cy="426583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pic>
        <p:nvPicPr>
          <p:cNvPr id="184" name="Google Shape;184;p11"/>
          <p:cNvPicPr preferRelativeResize="0"/>
          <p:nvPr/>
        </p:nvPicPr>
        <p:blipFill rotWithShape="1">
          <a:blip r:embed="rId3">
            <a:alphaModFix/>
          </a:blip>
          <a:srcRect/>
          <a:stretch/>
        </p:blipFill>
        <p:spPr>
          <a:xfrm>
            <a:off x="1137159" y="3007078"/>
            <a:ext cx="2035810" cy="2312035"/>
          </a:xfrm>
          <a:prstGeom prst="rect">
            <a:avLst/>
          </a:prstGeom>
          <a:noFill/>
          <a:ln>
            <a:noFill/>
          </a:ln>
        </p:spPr>
      </p:pic>
      <p:pic>
        <p:nvPicPr>
          <p:cNvPr id="185" name="Google Shape;185;p11"/>
          <p:cNvPicPr preferRelativeResize="0"/>
          <p:nvPr/>
        </p:nvPicPr>
        <p:blipFill rotWithShape="1">
          <a:blip r:embed="rId4">
            <a:alphaModFix/>
          </a:blip>
          <a:srcRect/>
          <a:stretch/>
        </p:blipFill>
        <p:spPr>
          <a:xfrm>
            <a:off x="5086667" y="2697748"/>
            <a:ext cx="2018665" cy="2449830"/>
          </a:xfrm>
          <a:prstGeom prst="rect">
            <a:avLst/>
          </a:prstGeom>
          <a:noFill/>
          <a:ln>
            <a:noFill/>
          </a:ln>
        </p:spPr>
      </p:pic>
      <p:pic>
        <p:nvPicPr>
          <p:cNvPr id="186" name="Google Shape;186;p11"/>
          <p:cNvPicPr preferRelativeResize="0"/>
          <p:nvPr/>
        </p:nvPicPr>
        <p:blipFill rotWithShape="1">
          <a:blip r:embed="rId5">
            <a:alphaModFix/>
          </a:blip>
          <a:srcRect/>
          <a:stretch/>
        </p:blipFill>
        <p:spPr>
          <a:xfrm>
            <a:off x="8645502" y="2662330"/>
            <a:ext cx="1984375" cy="2380615"/>
          </a:xfrm>
          <a:prstGeom prst="rect">
            <a:avLst/>
          </a:prstGeom>
          <a:noFill/>
          <a:ln>
            <a:noFill/>
          </a:ln>
        </p:spPr>
      </p:pic>
      <p:sp>
        <p:nvSpPr>
          <p:cNvPr id="187" name="Google Shape;187;p11"/>
          <p:cNvSpPr txBox="1"/>
          <p:nvPr/>
        </p:nvSpPr>
        <p:spPr>
          <a:xfrm>
            <a:off x="838200" y="1530900"/>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7200"/>
              <a:buFont typeface="Arial"/>
              <a:buNone/>
            </a:pPr>
            <a:r>
              <a:rPr lang="en-GB" sz="7200" b="0" i="0" u="none" strike="noStrike" cap="none" dirty="0">
                <a:solidFill>
                  <a:schemeClr val="dk1"/>
                </a:solidFill>
                <a:latin typeface="Comic Sans MS" panose="030F0702030302020204" pitchFamily="66" charset="0"/>
                <a:sym typeface="Arial"/>
              </a:rPr>
              <a:t>  o          c/k/ck        e</a:t>
            </a:r>
            <a:endParaRPr sz="7200" b="0" i="0" u="none" strike="noStrike" cap="none" dirty="0">
              <a:solidFill>
                <a:schemeClr val="dk1"/>
              </a:solidFill>
              <a:latin typeface="Comic Sans MS" panose="030F0702030302020204" pitchFamily="66" charset="0"/>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12"/>
          <p:cNvPicPr preferRelativeResize="0"/>
          <p:nvPr/>
        </p:nvPicPr>
        <p:blipFill rotWithShape="1">
          <a:blip r:embed="rId3">
            <a:alphaModFix/>
          </a:blip>
          <a:srcRect/>
          <a:stretch/>
        </p:blipFill>
        <p:spPr>
          <a:xfrm>
            <a:off x="1145732" y="2761096"/>
            <a:ext cx="2018665" cy="2432685"/>
          </a:xfrm>
          <a:prstGeom prst="rect">
            <a:avLst/>
          </a:prstGeom>
          <a:noFill/>
          <a:ln>
            <a:noFill/>
          </a:ln>
        </p:spPr>
      </p:pic>
      <p:pic>
        <p:nvPicPr>
          <p:cNvPr id="194" name="Google Shape;194;p12"/>
          <p:cNvPicPr preferRelativeResize="0"/>
          <p:nvPr/>
        </p:nvPicPr>
        <p:blipFill rotWithShape="1">
          <a:blip r:embed="rId4">
            <a:alphaModFix/>
          </a:blip>
          <a:srcRect/>
          <a:stretch/>
        </p:blipFill>
        <p:spPr>
          <a:xfrm>
            <a:off x="4910531" y="2697747"/>
            <a:ext cx="2061845" cy="2466975"/>
          </a:xfrm>
          <a:prstGeom prst="rect">
            <a:avLst/>
          </a:prstGeom>
          <a:noFill/>
          <a:ln>
            <a:noFill/>
          </a:ln>
        </p:spPr>
      </p:pic>
      <p:pic>
        <p:nvPicPr>
          <p:cNvPr id="195" name="Google Shape;195;p12"/>
          <p:cNvPicPr preferRelativeResize="0"/>
          <p:nvPr/>
        </p:nvPicPr>
        <p:blipFill rotWithShape="1">
          <a:blip r:embed="rId5">
            <a:alphaModFix/>
          </a:blip>
          <a:srcRect/>
          <a:stretch/>
        </p:blipFill>
        <p:spPr>
          <a:xfrm>
            <a:off x="8718510" y="2680602"/>
            <a:ext cx="2061845" cy="2484120"/>
          </a:xfrm>
          <a:prstGeom prst="rect">
            <a:avLst/>
          </a:prstGeom>
          <a:noFill/>
          <a:ln>
            <a:noFill/>
          </a:ln>
        </p:spPr>
      </p:pic>
      <p:sp>
        <p:nvSpPr>
          <p:cNvPr id="196" name="Google Shape;196;p12"/>
          <p:cNvSpPr txBox="1"/>
          <p:nvPr/>
        </p:nvSpPr>
        <p:spPr>
          <a:xfrm>
            <a:off x="838200" y="1530900"/>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7200"/>
              <a:buFont typeface="Arial"/>
              <a:buNone/>
            </a:pPr>
            <a:r>
              <a:rPr lang="en-GB" sz="7200" b="0" i="0" u="none" strike="noStrike" cap="none" dirty="0">
                <a:solidFill>
                  <a:schemeClr val="dk1"/>
                </a:solidFill>
                <a:latin typeface="Comic Sans MS" panose="030F0702030302020204" pitchFamily="66" charset="0"/>
                <a:sym typeface="Arial"/>
              </a:rPr>
              <a:t>    u            r            h</a:t>
            </a:r>
            <a:endParaRPr sz="7200" b="0" i="0" u="none" strike="noStrike" cap="none" dirty="0">
              <a:solidFill>
                <a:schemeClr val="dk1"/>
              </a:solidFill>
              <a:latin typeface="Comic Sans MS" panose="030F0702030302020204" pitchFamily="66" charset="0"/>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pic>
        <p:nvPicPr>
          <p:cNvPr id="202" name="Google Shape;202;p13"/>
          <p:cNvPicPr preferRelativeResize="0"/>
          <p:nvPr/>
        </p:nvPicPr>
        <p:blipFill rotWithShape="1">
          <a:blip r:embed="rId3">
            <a:alphaModFix/>
          </a:blip>
          <a:srcRect/>
          <a:stretch/>
        </p:blipFill>
        <p:spPr>
          <a:xfrm>
            <a:off x="1373961" y="2697747"/>
            <a:ext cx="2103120" cy="2468880"/>
          </a:xfrm>
          <a:prstGeom prst="rect">
            <a:avLst/>
          </a:prstGeom>
          <a:noFill/>
          <a:ln>
            <a:noFill/>
          </a:ln>
        </p:spPr>
      </p:pic>
      <p:pic>
        <p:nvPicPr>
          <p:cNvPr id="203" name="Google Shape;203;p13"/>
          <p:cNvPicPr preferRelativeResize="0"/>
          <p:nvPr/>
        </p:nvPicPr>
        <p:blipFill rotWithShape="1">
          <a:blip r:embed="rId4">
            <a:alphaModFix/>
          </a:blip>
          <a:srcRect/>
          <a:stretch/>
        </p:blipFill>
        <p:spPr>
          <a:xfrm>
            <a:off x="5092908" y="2723147"/>
            <a:ext cx="2009775" cy="2441575"/>
          </a:xfrm>
          <a:prstGeom prst="rect">
            <a:avLst/>
          </a:prstGeom>
          <a:noFill/>
          <a:ln>
            <a:noFill/>
          </a:ln>
        </p:spPr>
      </p:pic>
      <p:pic>
        <p:nvPicPr>
          <p:cNvPr id="204" name="Google Shape;204;p13"/>
          <p:cNvPicPr preferRelativeResize="0"/>
          <p:nvPr/>
        </p:nvPicPr>
        <p:blipFill rotWithShape="1">
          <a:blip r:embed="rId5">
            <a:alphaModFix/>
          </a:blip>
          <a:srcRect/>
          <a:stretch/>
        </p:blipFill>
        <p:spPr>
          <a:xfrm>
            <a:off x="8413723" y="2697747"/>
            <a:ext cx="2035810" cy="2466975"/>
          </a:xfrm>
          <a:prstGeom prst="rect">
            <a:avLst/>
          </a:prstGeom>
          <a:noFill/>
          <a:ln>
            <a:noFill/>
          </a:ln>
        </p:spPr>
      </p:pic>
      <p:sp>
        <p:nvSpPr>
          <p:cNvPr id="205" name="Google Shape;205;p13"/>
          <p:cNvSpPr txBox="1"/>
          <p:nvPr/>
        </p:nvSpPr>
        <p:spPr>
          <a:xfrm>
            <a:off x="838200" y="1378500"/>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7200"/>
              <a:buFont typeface="Arial"/>
              <a:buNone/>
            </a:pPr>
            <a:r>
              <a:rPr lang="en-GB" sz="7200" b="0" i="0" u="none" strike="noStrike" cap="none" dirty="0">
                <a:solidFill>
                  <a:schemeClr val="dk1"/>
                </a:solidFill>
                <a:latin typeface="Comic Sans MS" panose="030F0702030302020204" pitchFamily="66" charset="0"/>
                <a:sym typeface="Arial"/>
              </a:rPr>
              <a:t>    b            f            l</a:t>
            </a:r>
            <a:endParaRPr sz="7200" b="0" i="0" u="none" strike="noStrike" cap="none" dirty="0">
              <a:solidFill>
                <a:schemeClr val="dk1"/>
              </a:solidFill>
              <a:latin typeface="Comic Sans MS" panose="030F0702030302020204" pitchFamily="66" charset="0"/>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35"/>
          <p:cNvSpPr txBox="1">
            <a:spLocks noGrp="1"/>
          </p:cNvSpPr>
          <p:nvPr>
            <p:ph type="title"/>
          </p:nvPr>
        </p:nvSpPr>
        <p:spPr>
          <a:xfrm>
            <a:off x="395326" y="97498"/>
            <a:ext cx="11407775" cy="178706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GB" sz="2800" dirty="0">
                <a:latin typeface="Comic Sans MS" panose="030F0702030302020204" pitchFamily="66" charset="0"/>
                <a:ea typeface="Comic Sans MS"/>
                <a:cs typeface="Comic Sans MS"/>
                <a:sym typeface="Comic Sans MS"/>
              </a:rPr>
              <a:t>We also teach Hard to Read and Spell Words (HRSW) </a:t>
            </a:r>
            <a:br>
              <a:rPr lang="en-GB" sz="2800" dirty="0">
                <a:latin typeface="Comic Sans MS" panose="030F0702030302020204" pitchFamily="66" charset="0"/>
                <a:ea typeface="Comic Sans MS"/>
                <a:cs typeface="Comic Sans MS"/>
                <a:sym typeface="Comic Sans MS"/>
              </a:rPr>
            </a:br>
            <a:r>
              <a:rPr lang="en-GB" sz="2800" dirty="0">
                <a:latin typeface="Comic Sans MS" panose="030F0702030302020204" pitchFamily="66" charset="0"/>
                <a:ea typeface="Comic Sans MS"/>
                <a:cs typeface="Comic Sans MS"/>
                <a:sym typeface="Comic Sans MS"/>
              </a:rPr>
              <a:t>(used to be called tricky words)</a:t>
            </a:r>
            <a:br>
              <a:rPr lang="en-GB" sz="2800" dirty="0">
                <a:latin typeface="Comic Sans MS" panose="030F0702030302020204" pitchFamily="66" charset="0"/>
                <a:ea typeface="Comic Sans MS"/>
                <a:cs typeface="Comic Sans MS"/>
                <a:sym typeface="Comic Sans MS"/>
              </a:rPr>
            </a:br>
            <a:r>
              <a:rPr lang="en-GB" sz="2800" dirty="0">
                <a:latin typeface="Comic Sans MS" panose="030F0702030302020204" pitchFamily="66" charset="0"/>
                <a:ea typeface="Comic Sans MS"/>
                <a:cs typeface="Comic Sans MS"/>
                <a:sym typeface="Comic Sans MS"/>
              </a:rPr>
              <a:t>These are words you can’t sound out</a:t>
            </a:r>
            <a:endParaRPr sz="2800" dirty="0">
              <a:latin typeface="Comic Sans MS" panose="030F0702030302020204" pitchFamily="66" charset="0"/>
              <a:ea typeface="Comic Sans MS"/>
              <a:cs typeface="Comic Sans MS"/>
              <a:sym typeface="Comic Sans MS"/>
            </a:endParaRPr>
          </a:p>
        </p:txBody>
      </p:sp>
      <p:pic>
        <p:nvPicPr>
          <p:cNvPr id="3" name="Picture 2">
            <a:extLst>
              <a:ext uri="{FF2B5EF4-FFF2-40B4-BE49-F238E27FC236}">
                <a16:creationId xmlns:a16="http://schemas.microsoft.com/office/drawing/2014/main" id="{007F4AE0-FDCB-D7A1-7483-7A0B19606D6D}"/>
              </a:ext>
            </a:extLst>
          </p:cNvPr>
          <p:cNvPicPr>
            <a:picLocks noChangeAspect="1"/>
          </p:cNvPicPr>
          <p:nvPr/>
        </p:nvPicPr>
        <p:blipFill>
          <a:blip r:embed="rId3"/>
          <a:stretch>
            <a:fillRect/>
          </a:stretch>
        </p:blipFill>
        <p:spPr>
          <a:xfrm>
            <a:off x="2490173" y="1664953"/>
            <a:ext cx="3749518" cy="4841769"/>
          </a:xfrm>
          <a:prstGeom prst="rect">
            <a:avLst/>
          </a:prstGeom>
        </p:spPr>
      </p:pic>
      <p:pic>
        <p:nvPicPr>
          <p:cNvPr id="5" name="Picture 4">
            <a:extLst>
              <a:ext uri="{FF2B5EF4-FFF2-40B4-BE49-F238E27FC236}">
                <a16:creationId xmlns:a16="http://schemas.microsoft.com/office/drawing/2014/main" id="{DD7CF025-991E-009F-347B-91895DF1B9A5}"/>
              </a:ext>
            </a:extLst>
          </p:cNvPr>
          <p:cNvPicPr>
            <a:picLocks noChangeAspect="1"/>
          </p:cNvPicPr>
          <p:nvPr/>
        </p:nvPicPr>
        <p:blipFill>
          <a:blip r:embed="rId4"/>
          <a:stretch>
            <a:fillRect/>
          </a:stretch>
        </p:blipFill>
        <p:spPr>
          <a:xfrm>
            <a:off x="6425550" y="1739824"/>
            <a:ext cx="3718507" cy="476689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sp>
        <p:nvSpPr>
          <p:cNvPr id="236" name="Google Shape;236;p36"/>
          <p:cNvSpPr txBox="1"/>
          <p:nvPr/>
        </p:nvSpPr>
        <p:spPr>
          <a:xfrm>
            <a:off x="252846" y="1480705"/>
            <a:ext cx="11087100" cy="470894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6000" b="0" i="0" u="none" strike="noStrike" cap="none" dirty="0">
                <a:solidFill>
                  <a:srgbClr val="000000"/>
                </a:solidFill>
                <a:latin typeface="Comic Sans MS" panose="030F0702030302020204" pitchFamily="66" charset="0"/>
                <a:sym typeface="Arial"/>
              </a:rPr>
              <a:t>I can hop. </a:t>
            </a:r>
            <a:endParaRPr sz="1800" dirty="0">
              <a:latin typeface="Comic Sans MS" panose="030F0702030302020204" pitchFamily="66" charset="0"/>
            </a:endParaRPr>
          </a:p>
          <a:p>
            <a:pPr marL="0" marR="0" lvl="0" indent="0" algn="l" rtl="0">
              <a:lnSpc>
                <a:spcPct val="100000"/>
              </a:lnSpc>
              <a:spcBef>
                <a:spcPts val="0"/>
              </a:spcBef>
              <a:spcAft>
                <a:spcPts val="0"/>
              </a:spcAft>
              <a:buNone/>
            </a:pPr>
            <a:endParaRPr sz="6000" b="0" i="0" u="none" strike="noStrike" cap="none" dirty="0">
              <a:solidFill>
                <a:srgbClr val="000000"/>
              </a:solidFill>
              <a:latin typeface="Comic Sans MS" panose="030F0702030302020204" pitchFamily="66" charset="0"/>
              <a:sym typeface="Arial"/>
            </a:endParaRPr>
          </a:p>
          <a:p>
            <a:pPr marL="0" marR="0" lvl="0" indent="0" algn="l" rtl="0">
              <a:lnSpc>
                <a:spcPct val="100000"/>
              </a:lnSpc>
              <a:spcBef>
                <a:spcPts val="0"/>
              </a:spcBef>
              <a:spcAft>
                <a:spcPts val="0"/>
              </a:spcAft>
              <a:buNone/>
            </a:pPr>
            <a:r>
              <a:rPr lang="en-GB" sz="6000" b="0" i="0" u="none" strike="noStrike" cap="none" dirty="0">
                <a:solidFill>
                  <a:srgbClr val="000000"/>
                </a:solidFill>
                <a:latin typeface="Comic Sans MS" panose="030F0702030302020204" pitchFamily="66" charset="0"/>
                <a:sym typeface="Arial"/>
              </a:rPr>
              <a:t>The sock is red.</a:t>
            </a:r>
            <a:endParaRPr sz="1800" dirty="0">
              <a:latin typeface="Comic Sans MS" panose="030F0702030302020204" pitchFamily="66" charset="0"/>
            </a:endParaRPr>
          </a:p>
          <a:p>
            <a:pPr marL="0" marR="0" lvl="0" indent="0" algn="l" rtl="0">
              <a:lnSpc>
                <a:spcPct val="100000"/>
              </a:lnSpc>
              <a:spcBef>
                <a:spcPts val="0"/>
              </a:spcBef>
              <a:spcAft>
                <a:spcPts val="0"/>
              </a:spcAft>
              <a:buNone/>
            </a:pPr>
            <a:endParaRPr sz="6000" b="0" i="0" u="none" strike="noStrike" cap="none" dirty="0">
              <a:solidFill>
                <a:srgbClr val="000000"/>
              </a:solidFill>
              <a:latin typeface="Comic Sans MS" panose="030F0702030302020204" pitchFamily="66" charset="0"/>
              <a:sym typeface="Arial"/>
            </a:endParaRPr>
          </a:p>
          <a:p>
            <a:pPr marL="0" marR="0" lvl="0" indent="0" algn="l" rtl="0">
              <a:lnSpc>
                <a:spcPct val="100000"/>
              </a:lnSpc>
              <a:spcBef>
                <a:spcPts val="0"/>
              </a:spcBef>
              <a:spcAft>
                <a:spcPts val="0"/>
              </a:spcAft>
              <a:buNone/>
            </a:pPr>
            <a:r>
              <a:rPr lang="en-GB" sz="6000" b="0" i="0" u="none" strike="noStrike" cap="none" dirty="0">
                <a:solidFill>
                  <a:srgbClr val="000000"/>
                </a:solidFill>
                <a:latin typeface="Comic Sans MS" panose="030F0702030302020204" pitchFamily="66" charset="0"/>
                <a:sym typeface="Arial"/>
              </a:rPr>
              <a:t>Can I go on the bus?</a:t>
            </a:r>
            <a:endParaRPr sz="6000" b="0" i="0" u="none" strike="noStrike" cap="none" dirty="0">
              <a:solidFill>
                <a:srgbClr val="000000"/>
              </a:solidFill>
              <a:latin typeface="Comic Sans MS" panose="030F0702030302020204" pitchFamily="66" charset="0"/>
              <a:sym typeface="Arial"/>
            </a:endParaRPr>
          </a:p>
        </p:txBody>
      </p:sp>
      <p:sp>
        <p:nvSpPr>
          <p:cNvPr id="237" name="Google Shape;237;p36"/>
          <p:cNvSpPr txBox="1"/>
          <p:nvPr/>
        </p:nvSpPr>
        <p:spPr>
          <a:xfrm>
            <a:off x="476250" y="276284"/>
            <a:ext cx="11410950" cy="4001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000" b="0" i="0" u="none" strike="noStrike" cap="none" dirty="0">
                <a:solidFill>
                  <a:srgbClr val="000000"/>
                </a:solidFill>
                <a:latin typeface="Comic Sans MS"/>
                <a:ea typeface="Comic Sans MS"/>
                <a:cs typeface="Comic Sans MS"/>
                <a:sym typeface="Comic Sans MS"/>
              </a:rPr>
              <a:t>Then we can begin to read simple sentences! </a:t>
            </a:r>
            <a:endParaRPr sz="2000" b="0" i="0" u="none" strike="noStrike" cap="none" dirty="0">
              <a:solidFill>
                <a:srgbClr val="000000"/>
              </a:solidFill>
              <a:latin typeface="Comic Sans MS"/>
              <a:ea typeface="Comic Sans MS"/>
              <a:cs typeface="Comic Sans MS"/>
              <a:sym typeface="Comic Sans MS"/>
            </a:endParaRPr>
          </a:p>
        </p:txBody>
      </p:sp>
      <p:sp>
        <p:nvSpPr>
          <p:cNvPr id="238" name="Google Shape;238;p36"/>
          <p:cNvSpPr/>
          <p:nvPr/>
        </p:nvSpPr>
        <p:spPr>
          <a:xfrm>
            <a:off x="1049768" y="2274568"/>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39" name="Google Shape;239;p36"/>
          <p:cNvSpPr/>
          <p:nvPr/>
        </p:nvSpPr>
        <p:spPr>
          <a:xfrm>
            <a:off x="1464312" y="2274568"/>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0" name="Google Shape;240;p36"/>
          <p:cNvSpPr/>
          <p:nvPr/>
        </p:nvSpPr>
        <p:spPr>
          <a:xfrm>
            <a:off x="1900225" y="2274568"/>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1" name="Google Shape;241;p36"/>
          <p:cNvSpPr/>
          <p:nvPr/>
        </p:nvSpPr>
        <p:spPr>
          <a:xfrm>
            <a:off x="2480086" y="2274287"/>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2" name="Google Shape;242;p36"/>
          <p:cNvSpPr/>
          <p:nvPr/>
        </p:nvSpPr>
        <p:spPr>
          <a:xfrm>
            <a:off x="2940550" y="2274287"/>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3" name="Google Shape;243;p36"/>
          <p:cNvSpPr/>
          <p:nvPr/>
        </p:nvSpPr>
        <p:spPr>
          <a:xfrm>
            <a:off x="3402752" y="2274287"/>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4" name="Google Shape;244;p36"/>
          <p:cNvSpPr/>
          <p:nvPr/>
        </p:nvSpPr>
        <p:spPr>
          <a:xfrm>
            <a:off x="2068063" y="4166906"/>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5" name="Google Shape;245;p36"/>
          <p:cNvSpPr/>
          <p:nvPr/>
        </p:nvSpPr>
        <p:spPr>
          <a:xfrm>
            <a:off x="2423575" y="4191094"/>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6" name="Google Shape;246;p36"/>
          <p:cNvSpPr/>
          <p:nvPr/>
        </p:nvSpPr>
        <p:spPr>
          <a:xfrm>
            <a:off x="3783614" y="4166906"/>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7" name="Google Shape;247;p36"/>
          <p:cNvSpPr/>
          <p:nvPr/>
        </p:nvSpPr>
        <p:spPr>
          <a:xfrm>
            <a:off x="4054915" y="4166906"/>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8" name="Google Shape;248;p36"/>
          <p:cNvSpPr/>
          <p:nvPr/>
        </p:nvSpPr>
        <p:spPr>
          <a:xfrm>
            <a:off x="4608172" y="4166906"/>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9" name="Google Shape;249;p36"/>
          <p:cNvSpPr/>
          <p:nvPr/>
        </p:nvSpPr>
        <p:spPr>
          <a:xfrm>
            <a:off x="5087947" y="4166906"/>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1" name="Google Shape;251;p36"/>
          <p:cNvSpPr/>
          <p:nvPr/>
        </p:nvSpPr>
        <p:spPr>
          <a:xfrm>
            <a:off x="449338" y="5960297"/>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2" name="Google Shape;252;p36"/>
          <p:cNvSpPr/>
          <p:nvPr/>
        </p:nvSpPr>
        <p:spPr>
          <a:xfrm>
            <a:off x="910740" y="5960297"/>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3" name="Google Shape;253;p36"/>
          <p:cNvSpPr/>
          <p:nvPr/>
        </p:nvSpPr>
        <p:spPr>
          <a:xfrm>
            <a:off x="1323751" y="5974152"/>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4" name="Google Shape;254;p36"/>
          <p:cNvSpPr/>
          <p:nvPr/>
        </p:nvSpPr>
        <p:spPr>
          <a:xfrm>
            <a:off x="3605844" y="5948698"/>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5" name="Google Shape;255;p36"/>
          <p:cNvSpPr/>
          <p:nvPr/>
        </p:nvSpPr>
        <p:spPr>
          <a:xfrm>
            <a:off x="4022569" y="5948698"/>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6" name="Google Shape;256;p36"/>
          <p:cNvSpPr/>
          <p:nvPr/>
        </p:nvSpPr>
        <p:spPr>
          <a:xfrm>
            <a:off x="6056019" y="5948698"/>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7" name="Google Shape;257;p36"/>
          <p:cNvSpPr/>
          <p:nvPr/>
        </p:nvSpPr>
        <p:spPr>
          <a:xfrm>
            <a:off x="6558048" y="5948698"/>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58" name="Google Shape;258;p36"/>
          <p:cNvSpPr/>
          <p:nvPr/>
        </p:nvSpPr>
        <p:spPr>
          <a:xfrm>
            <a:off x="6946930" y="5948698"/>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1400" b="0" i="0" u="none" strike="noStrike" cap="none">
                <a:solidFill>
                  <a:schemeClr val="lt1"/>
                </a:solidFill>
                <a:latin typeface="Arial"/>
                <a:ea typeface="Arial"/>
                <a:cs typeface="Arial"/>
                <a:sym typeface="Arial"/>
              </a:rPr>
              <a:t>    </a:t>
            </a:r>
            <a:endParaRPr sz="1400" b="0" i="0" u="none" strike="noStrike" cap="none">
              <a:solidFill>
                <a:schemeClr val="lt1"/>
              </a:solidFill>
              <a:latin typeface="Arial"/>
              <a:ea typeface="Arial"/>
              <a:cs typeface="Arial"/>
              <a:sym typeface="Arial"/>
            </a:endParaRPr>
          </a:p>
        </p:txBody>
      </p:sp>
      <p:sp>
        <p:nvSpPr>
          <p:cNvPr id="259" name="Google Shape;259;p36"/>
          <p:cNvSpPr/>
          <p:nvPr/>
        </p:nvSpPr>
        <p:spPr>
          <a:xfrm>
            <a:off x="2676742" y="4049246"/>
            <a:ext cx="1117100" cy="474196"/>
          </a:xfrm>
          <a:prstGeom prst="mathMinus">
            <a:avLst>
              <a:gd name="adj1" fmla="val 23520"/>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0" name="Google Shape;260;p36"/>
          <p:cNvSpPr/>
          <p:nvPr/>
        </p:nvSpPr>
        <p:spPr>
          <a:xfrm>
            <a:off x="272109" y="2342237"/>
            <a:ext cx="544958" cy="48372"/>
          </a:xfrm>
          <a:prstGeom prst="flowChartPunchedTape">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1" name="Google Shape;261;p36"/>
          <p:cNvSpPr/>
          <p:nvPr/>
        </p:nvSpPr>
        <p:spPr>
          <a:xfrm>
            <a:off x="479310" y="4191093"/>
            <a:ext cx="1298178" cy="45719"/>
          </a:xfrm>
          <a:prstGeom prst="flowChartPunchedTape">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2" name="Google Shape;262;p36"/>
          <p:cNvSpPr/>
          <p:nvPr/>
        </p:nvSpPr>
        <p:spPr>
          <a:xfrm rot="10800000" flipH="1">
            <a:off x="1726326" y="6027674"/>
            <a:ext cx="544958" cy="45719"/>
          </a:xfrm>
          <a:prstGeom prst="flowChartPunchedTape">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3" name="Google Shape;263;p36"/>
          <p:cNvSpPr/>
          <p:nvPr/>
        </p:nvSpPr>
        <p:spPr>
          <a:xfrm>
            <a:off x="2386705" y="6180763"/>
            <a:ext cx="979871" cy="45719"/>
          </a:xfrm>
          <a:prstGeom prst="flowChartPunchedTape">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64" name="Google Shape;264;p36"/>
          <p:cNvSpPr/>
          <p:nvPr/>
        </p:nvSpPr>
        <p:spPr>
          <a:xfrm>
            <a:off x="4513274" y="6014766"/>
            <a:ext cx="1236361" cy="58627"/>
          </a:xfrm>
          <a:prstGeom prst="flowChartPunchedTape">
            <a:avLst/>
          </a:prstGeom>
          <a:solidFill>
            <a:srgbClr val="FF0000"/>
          </a:solidFill>
          <a:ln w="2540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 name="Google Shape;258;p36"/>
          <p:cNvSpPr/>
          <p:nvPr/>
        </p:nvSpPr>
        <p:spPr>
          <a:xfrm>
            <a:off x="5472472" y="4172697"/>
            <a:ext cx="190500" cy="190500"/>
          </a:xfrm>
          <a:prstGeom prst="ellipse">
            <a:avLst/>
          </a:prstGeom>
          <a:solidFill>
            <a:srgbClr val="7030A0"/>
          </a:solidFill>
          <a:ln w="25400" cap="flat" cmpd="sng">
            <a:solidFill>
              <a:srgbClr val="7030A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r>
              <a:rPr lang="en-GB" sz="1400" b="0" i="0" u="none" strike="noStrike" cap="none">
                <a:solidFill>
                  <a:schemeClr val="lt1"/>
                </a:solidFill>
                <a:latin typeface="Arial"/>
                <a:ea typeface="Arial"/>
                <a:cs typeface="Arial"/>
                <a:sym typeface="Arial"/>
              </a:rPr>
              <a:t>    </a:t>
            </a: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881784"/>
          </a:xfrm>
        </p:spPr>
        <p:txBody>
          <a:bodyPr/>
          <a:lstStyle/>
          <a:p>
            <a:r>
              <a:rPr lang="en-GB" dirty="0">
                <a:latin typeface="Comic Sans MS" panose="030F0702030302020204" pitchFamily="66" charset="0"/>
              </a:rPr>
              <a:t>ELS Support at home </a:t>
            </a:r>
          </a:p>
        </p:txBody>
      </p:sp>
      <p:sp>
        <p:nvSpPr>
          <p:cNvPr id="3" name="Text Placeholder 2"/>
          <p:cNvSpPr>
            <a:spLocks noGrp="1"/>
          </p:cNvSpPr>
          <p:nvPr>
            <p:ph type="body" idx="1"/>
          </p:nvPr>
        </p:nvSpPr>
        <p:spPr>
          <a:xfrm>
            <a:off x="304800" y="881784"/>
            <a:ext cx="11049000" cy="5295180"/>
          </a:xfrm>
        </p:spPr>
        <p:txBody>
          <a:bodyPr>
            <a:normAutofit/>
          </a:bodyPr>
          <a:lstStyle/>
          <a:p>
            <a:r>
              <a:rPr lang="en-GB" dirty="0">
                <a:latin typeface="Comic Sans MS" panose="030F0702030302020204" pitchFamily="66" charset="0"/>
              </a:rPr>
              <a:t>On the Oxford Owl Website</a:t>
            </a:r>
          </a:p>
          <a:p>
            <a:endParaRPr lang="en-GB" dirty="0">
              <a:latin typeface="Comic Sans MS" panose="030F0702030302020204" pitchFamily="66" charset="0"/>
              <a:hlinkClick r:id="rId2"/>
            </a:endParaRPr>
          </a:p>
          <a:p>
            <a:endParaRPr lang="en-GB" dirty="0">
              <a:latin typeface="Comic Sans MS" panose="030F0702030302020204" pitchFamily="66" charset="0"/>
              <a:hlinkClick r:id="rId2"/>
            </a:endParaRPr>
          </a:p>
          <a:p>
            <a:endParaRPr lang="en-GB" dirty="0">
              <a:latin typeface="Comic Sans MS" panose="030F0702030302020204" pitchFamily="66" charset="0"/>
              <a:hlinkClick r:id="rId2"/>
            </a:endParaRPr>
          </a:p>
          <a:p>
            <a:endParaRPr lang="en-GB" dirty="0">
              <a:latin typeface="Comic Sans MS" panose="030F0702030302020204" pitchFamily="66" charset="0"/>
              <a:hlinkClick r:id="rId2"/>
            </a:endParaRPr>
          </a:p>
          <a:p>
            <a:endParaRPr lang="en-GB" dirty="0">
              <a:latin typeface="Comic Sans MS" panose="030F0702030302020204" pitchFamily="66" charset="0"/>
              <a:hlinkClick r:id="rId2"/>
            </a:endParaRPr>
          </a:p>
          <a:p>
            <a:endParaRPr lang="en-GB" dirty="0">
              <a:latin typeface="Comic Sans MS" panose="030F0702030302020204" pitchFamily="66" charset="0"/>
              <a:hlinkClick r:id="rId2"/>
            </a:endParaRPr>
          </a:p>
          <a:p>
            <a:endParaRPr lang="en-GB" dirty="0">
              <a:latin typeface="Comic Sans MS" panose="030F0702030302020204" pitchFamily="66" charset="0"/>
              <a:hlinkClick r:id="rId2"/>
            </a:endParaRPr>
          </a:p>
          <a:p>
            <a:r>
              <a:rPr lang="en-GB" dirty="0">
                <a:latin typeface="Comic Sans MS" panose="030F0702030302020204" pitchFamily="66" charset="0"/>
                <a:hlinkClick r:id="rId2"/>
              </a:rPr>
              <a:t>https://home.oxfordowl.co.uk/reading/reading-schemes-oxford-levels/essential-letters-and-sounds/</a:t>
            </a:r>
            <a:r>
              <a:rPr lang="en-GB" dirty="0">
                <a:latin typeface="Comic Sans MS" panose="030F0702030302020204" pitchFamily="66" charset="0"/>
              </a:rPr>
              <a:t> </a:t>
            </a:r>
          </a:p>
        </p:txBody>
      </p:sp>
      <p:pic>
        <p:nvPicPr>
          <p:cNvPr id="4" name="Picture 3"/>
          <p:cNvPicPr>
            <a:picLocks noChangeAspect="1"/>
          </p:cNvPicPr>
          <p:nvPr/>
        </p:nvPicPr>
        <p:blipFill>
          <a:blip r:embed="rId3"/>
          <a:stretch>
            <a:fillRect/>
          </a:stretch>
        </p:blipFill>
        <p:spPr>
          <a:xfrm>
            <a:off x="156864" y="1427448"/>
            <a:ext cx="7411546" cy="3047570"/>
          </a:xfrm>
          <a:prstGeom prst="rect">
            <a:avLst/>
          </a:prstGeom>
        </p:spPr>
      </p:pic>
      <p:sp>
        <p:nvSpPr>
          <p:cNvPr id="5" name="Oval 4"/>
          <p:cNvSpPr/>
          <p:nvPr/>
        </p:nvSpPr>
        <p:spPr>
          <a:xfrm>
            <a:off x="3862637" y="3228108"/>
            <a:ext cx="3699164" cy="1246910"/>
          </a:xfrm>
          <a:prstGeom prst="ellipse">
            <a:avLst/>
          </a:prstGeom>
          <a:no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p:cNvSpPr txBox="1"/>
          <p:nvPr/>
        </p:nvSpPr>
        <p:spPr>
          <a:xfrm>
            <a:off x="7924800" y="1427448"/>
            <a:ext cx="3754582" cy="2554545"/>
          </a:xfrm>
          <a:prstGeom prst="rect">
            <a:avLst/>
          </a:prstGeom>
          <a:noFill/>
        </p:spPr>
        <p:txBody>
          <a:bodyPr wrap="square" rtlCol="0">
            <a:spAutoFit/>
          </a:bodyPr>
          <a:lstStyle/>
          <a:p>
            <a:pPr marL="342900" indent="-342900">
              <a:buFont typeface="Arial" panose="020B0604020202020204" pitchFamily="34" charset="0"/>
              <a:buChar char="•"/>
            </a:pPr>
            <a:r>
              <a:rPr lang="en-GB" sz="2000" dirty="0">
                <a:latin typeface="Comic Sans MS" panose="030F0702030302020204" pitchFamily="66" charset="0"/>
              </a:rPr>
              <a:t>Search ‘ELS’ on the website</a:t>
            </a:r>
          </a:p>
          <a:p>
            <a:pPr marL="342900" indent="-342900">
              <a:buFont typeface="Arial" panose="020B0604020202020204" pitchFamily="34" charset="0"/>
              <a:buChar char="•"/>
            </a:pPr>
            <a:r>
              <a:rPr lang="en-GB" sz="2000" dirty="0">
                <a:latin typeface="Comic Sans MS" panose="030F0702030302020204" pitchFamily="66" charset="0"/>
              </a:rPr>
              <a:t>You can access videos to help with sound pronunciation, flash cards and rhymes, and videos on how to support your child to read at home </a:t>
            </a:r>
          </a:p>
        </p:txBody>
      </p:sp>
    </p:spTree>
    <p:extLst>
      <p:ext uri="{BB962C8B-B14F-4D97-AF65-F5344CB8AC3E}">
        <p14:creationId xmlns:p14="http://schemas.microsoft.com/office/powerpoint/2010/main" val="352114887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37"/>
          <p:cNvSpPr txBox="1">
            <a:spLocks noGrp="1"/>
          </p:cNvSpPr>
          <p:nvPr>
            <p:ph type="title"/>
          </p:nvPr>
        </p:nvSpPr>
        <p:spPr>
          <a:xfrm>
            <a:off x="1" y="180665"/>
            <a:ext cx="6648450" cy="10826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GB" sz="5400">
                <a:latin typeface="Comic Sans MS"/>
                <a:ea typeface="Comic Sans MS"/>
                <a:cs typeface="Comic Sans MS"/>
                <a:sym typeface="Comic Sans MS"/>
              </a:rPr>
              <a:t>Phase 2 </a:t>
            </a:r>
            <a:endParaRPr sz="5400">
              <a:latin typeface="Comic Sans MS"/>
              <a:ea typeface="Comic Sans MS"/>
              <a:cs typeface="Comic Sans MS"/>
              <a:sym typeface="Comic Sans MS"/>
            </a:endParaRPr>
          </a:p>
        </p:txBody>
      </p:sp>
      <p:sp>
        <p:nvSpPr>
          <p:cNvPr id="270" name="Google Shape;270;p37"/>
          <p:cNvSpPr txBox="1"/>
          <p:nvPr/>
        </p:nvSpPr>
        <p:spPr>
          <a:xfrm>
            <a:off x="1" y="0"/>
            <a:ext cx="6153148" cy="1082675"/>
          </a:xfrm>
          <a:prstGeom prst="rect">
            <a:avLst/>
          </a:prstGeom>
          <a:solidFill>
            <a:srgbClr val="C38BF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1800"/>
              <a:buFont typeface="Calibri"/>
              <a:buNone/>
            </a:pPr>
            <a:r>
              <a:rPr lang="en-GB" sz="5400" b="0" i="0" u="none" strike="noStrike" cap="none">
                <a:solidFill>
                  <a:schemeClr val="dk1"/>
                </a:solidFill>
                <a:latin typeface="Comic Sans MS"/>
                <a:ea typeface="Comic Sans MS"/>
                <a:cs typeface="Comic Sans MS"/>
                <a:sym typeface="Comic Sans MS"/>
              </a:rPr>
              <a:t>Phase 3</a:t>
            </a:r>
            <a:endParaRPr sz="5400" b="0" i="0" u="none" strike="noStrike" cap="none">
              <a:solidFill>
                <a:schemeClr val="dk1"/>
              </a:solidFill>
              <a:latin typeface="Comic Sans MS"/>
              <a:ea typeface="Comic Sans MS"/>
              <a:cs typeface="Comic Sans MS"/>
              <a:sym typeface="Comic Sans MS"/>
            </a:endParaRPr>
          </a:p>
        </p:txBody>
      </p:sp>
      <p:sp>
        <p:nvSpPr>
          <p:cNvPr id="273" name="Google Shape;273;p37"/>
          <p:cNvSpPr txBox="1"/>
          <p:nvPr/>
        </p:nvSpPr>
        <p:spPr>
          <a:xfrm>
            <a:off x="6541076" y="3559106"/>
            <a:ext cx="5650924" cy="30469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2400" b="0" i="0" u="none" strike="noStrike" cap="none" dirty="0">
                <a:solidFill>
                  <a:srgbClr val="000000"/>
                </a:solidFill>
                <a:latin typeface="CCW Cursive Writing 1" panose="03050602040000000000" pitchFamily="66" charset="0"/>
                <a:sym typeface="Arial"/>
              </a:rPr>
              <a:t>He went to the swimming pool</a:t>
            </a:r>
            <a:endParaRPr dirty="0">
              <a:latin typeface="CCW Cursive Writing 1" panose="03050602040000000000" pitchFamily="66" charset="0"/>
            </a:endParaRPr>
          </a:p>
          <a:p>
            <a:pPr marL="0" marR="0" lvl="0" indent="0" algn="ctr" rtl="0">
              <a:lnSpc>
                <a:spcPct val="100000"/>
              </a:lnSpc>
              <a:spcBef>
                <a:spcPts val="0"/>
              </a:spcBef>
              <a:spcAft>
                <a:spcPts val="0"/>
              </a:spcAft>
              <a:buNone/>
            </a:pPr>
            <a:endParaRPr sz="2400" b="0" i="0" u="none" strike="noStrike" cap="none" dirty="0">
              <a:solidFill>
                <a:srgbClr val="000000"/>
              </a:solidFill>
              <a:latin typeface="CCW Cursive Writing 1" panose="03050602040000000000" pitchFamily="66" charset="0"/>
              <a:sym typeface="Arial"/>
            </a:endParaRPr>
          </a:p>
          <a:p>
            <a:pPr marL="0" marR="0" lvl="0" indent="0" algn="ctr" rtl="0">
              <a:lnSpc>
                <a:spcPct val="100000"/>
              </a:lnSpc>
              <a:spcBef>
                <a:spcPts val="0"/>
              </a:spcBef>
              <a:spcAft>
                <a:spcPts val="0"/>
              </a:spcAft>
              <a:buNone/>
            </a:pPr>
            <a:r>
              <a:rPr lang="en-GB" sz="2400" b="0" i="0" u="none" strike="noStrike" cap="none" dirty="0">
                <a:solidFill>
                  <a:srgbClr val="000000"/>
                </a:solidFill>
                <a:latin typeface="CCW Cursive Writing 1" panose="03050602040000000000" pitchFamily="66" charset="0"/>
                <a:sym typeface="Arial"/>
              </a:rPr>
              <a:t>She has long brown hair </a:t>
            </a:r>
            <a:endParaRPr dirty="0">
              <a:latin typeface="CCW Cursive Writing 1" panose="03050602040000000000" pitchFamily="66" charset="0"/>
            </a:endParaRPr>
          </a:p>
          <a:p>
            <a:pPr marL="0" marR="0" lvl="0" indent="0" algn="ctr" rtl="0">
              <a:lnSpc>
                <a:spcPct val="100000"/>
              </a:lnSpc>
              <a:spcBef>
                <a:spcPts val="0"/>
              </a:spcBef>
              <a:spcAft>
                <a:spcPts val="0"/>
              </a:spcAft>
              <a:buNone/>
            </a:pPr>
            <a:endParaRPr sz="2400" b="0" i="0" u="none" strike="noStrike" cap="none" dirty="0">
              <a:solidFill>
                <a:srgbClr val="000000"/>
              </a:solidFill>
              <a:latin typeface="CCW Cursive Writing 1" panose="03050602040000000000" pitchFamily="66" charset="0"/>
              <a:sym typeface="Arial"/>
            </a:endParaRPr>
          </a:p>
          <a:p>
            <a:pPr marL="0" marR="0" lvl="0" indent="0" algn="ctr" rtl="0">
              <a:lnSpc>
                <a:spcPct val="100000"/>
              </a:lnSpc>
              <a:spcBef>
                <a:spcPts val="0"/>
              </a:spcBef>
              <a:spcAft>
                <a:spcPts val="0"/>
              </a:spcAft>
              <a:buNone/>
            </a:pPr>
            <a:r>
              <a:rPr lang="en-GB" sz="2400" b="0" i="0" u="none" strike="noStrike" cap="none" dirty="0">
                <a:solidFill>
                  <a:srgbClr val="000000"/>
                </a:solidFill>
                <a:latin typeface="CCW Cursive Writing 1" panose="03050602040000000000" pitchFamily="66" charset="0"/>
                <a:sym typeface="Arial"/>
              </a:rPr>
              <a:t>We can look at lots of books!</a:t>
            </a:r>
            <a:endParaRPr sz="2400" b="0" i="0" u="none" strike="noStrike" cap="none" dirty="0">
              <a:solidFill>
                <a:srgbClr val="000000"/>
              </a:solidFill>
              <a:latin typeface="CCW Cursive Writing 1" panose="03050602040000000000" pitchFamily="66" charset="0"/>
              <a:sym typeface="Arial"/>
            </a:endParaRPr>
          </a:p>
        </p:txBody>
      </p:sp>
      <p:cxnSp>
        <p:nvCxnSpPr>
          <p:cNvPr id="274" name="Google Shape;274;p37"/>
          <p:cNvCxnSpPr/>
          <p:nvPr/>
        </p:nvCxnSpPr>
        <p:spPr>
          <a:xfrm rot="10800000" flipH="1">
            <a:off x="7675418" y="3920836"/>
            <a:ext cx="498764" cy="13855"/>
          </a:xfrm>
          <a:prstGeom prst="straightConnector1">
            <a:avLst/>
          </a:prstGeom>
          <a:noFill/>
          <a:ln w="38100" cap="flat" cmpd="sng">
            <a:solidFill>
              <a:srgbClr val="FF0000"/>
            </a:solidFill>
            <a:prstDash val="solid"/>
            <a:round/>
            <a:headEnd type="none" w="sm" len="sm"/>
            <a:tailEnd type="none" w="sm" len="sm"/>
          </a:ln>
        </p:spPr>
      </p:cxnSp>
      <p:cxnSp>
        <p:nvCxnSpPr>
          <p:cNvPr id="275" name="Google Shape;275;p37"/>
          <p:cNvCxnSpPr/>
          <p:nvPr/>
        </p:nvCxnSpPr>
        <p:spPr>
          <a:xfrm rot="10800000" flipH="1">
            <a:off x="9573491" y="3934691"/>
            <a:ext cx="498764" cy="13855"/>
          </a:xfrm>
          <a:prstGeom prst="straightConnector1">
            <a:avLst/>
          </a:prstGeom>
          <a:noFill/>
          <a:ln w="38100" cap="flat" cmpd="sng">
            <a:solidFill>
              <a:srgbClr val="FF0000"/>
            </a:solidFill>
            <a:prstDash val="solid"/>
            <a:round/>
            <a:headEnd type="none" w="sm" len="sm"/>
            <a:tailEnd type="none" w="sm" len="sm"/>
          </a:ln>
        </p:spPr>
      </p:cxnSp>
      <p:cxnSp>
        <p:nvCxnSpPr>
          <p:cNvPr id="276" name="Google Shape;276;p37"/>
          <p:cNvCxnSpPr/>
          <p:nvPr/>
        </p:nvCxnSpPr>
        <p:spPr>
          <a:xfrm rot="10800000" flipH="1">
            <a:off x="10349345" y="3934691"/>
            <a:ext cx="609600" cy="1"/>
          </a:xfrm>
          <a:prstGeom prst="straightConnector1">
            <a:avLst/>
          </a:prstGeom>
          <a:noFill/>
          <a:ln w="38100" cap="flat" cmpd="sng">
            <a:solidFill>
              <a:srgbClr val="FF0000"/>
            </a:solidFill>
            <a:prstDash val="solid"/>
            <a:round/>
            <a:headEnd type="none" w="sm" len="sm"/>
            <a:tailEnd type="none" w="sm" len="sm"/>
          </a:ln>
        </p:spPr>
      </p:cxnSp>
      <p:cxnSp>
        <p:nvCxnSpPr>
          <p:cNvPr id="277" name="Google Shape;277;p37"/>
          <p:cNvCxnSpPr/>
          <p:nvPr/>
        </p:nvCxnSpPr>
        <p:spPr>
          <a:xfrm rot="10800000" flipH="1">
            <a:off x="7176654" y="5068745"/>
            <a:ext cx="498764" cy="13855"/>
          </a:xfrm>
          <a:prstGeom prst="straightConnector1">
            <a:avLst/>
          </a:prstGeom>
          <a:noFill/>
          <a:ln w="38100" cap="flat" cmpd="sng">
            <a:solidFill>
              <a:srgbClr val="FF0000"/>
            </a:solidFill>
            <a:prstDash val="solid"/>
            <a:round/>
            <a:headEnd type="none" w="sm" len="sm"/>
            <a:tailEnd type="none" w="sm" len="sm"/>
          </a:ln>
        </p:spPr>
      </p:cxnSp>
      <p:cxnSp>
        <p:nvCxnSpPr>
          <p:cNvPr id="278" name="Google Shape;278;p37"/>
          <p:cNvCxnSpPr/>
          <p:nvPr/>
        </p:nvCxnSpPr>
        <p:spPr>
          <a:xfrm rot="10800000" flipH="1">
            <a:off x="6747162" y="6119673"/>
            <a:ext cx="498764" cy="13855"/>
          </a:xfrm>
          <a:prstGeom prst="straightConnector1">
            <a:avLst/>
          </a:prstGeom>
          <a:noFill/>
          <a:ln w="38100" cap="flat" cmpd="sng">
            <a:solidFill>
              <a:srgbClr val="FF0000"/>
            </a:solidFill>
            <a:prstDash val="solid"/>
            <a:round/>
            <a:headEnd type="none" w="sm" len="sm"/>
            <a:tailEnd type="none" w="sm" len="sm"/>
          </a:ln>
        </p:spPr>
      </p:cxnSp>
      <p:sp>
        <p:nvSpPr>
          <p:cNvPr id="279" name="Google Shape;279;p37"/>
          <p:cNvSpPr/>
          <p:nvPr/>
        </p:nvSpPr>
        <p:spPr>
          <a:xfrm>
            <a:off x="8515351" y="3889376"/>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0" name="Google Shape;280;p37"/>
          <p:cNvSpPr/>
          <p:nvPr/>
        </p:nvSpPr>
        <p:spPr>
          <a:xfrm>
            <a:off x="8764212" y="3896101"/>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1" name="Google Shape;281;p37"/>
          <p:cNvSpPr/>
          <p:nvPr/>
        </p:nvSpPr>
        <p:spPr>
          <a:xfrm>
            <a:off x="9037666" y="3889173"/>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2" name="Google Shape;282;p37"/>
          <p:cNvSpPr/>
          <p:nvPr/>
        </p:nvSpPr>
        <p:spPr>
          <a:xfrm>
            <a:off x="9296401" y="3889173"/>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3" name="Google Shape;283;p37"/>
          <p:cNvSpPr/>
          <p:nvPr/>
        </p:nvSpPr>
        <p:spPr>
          <a:xfrm>
            <a:off x="7712076" y="4257831"/>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4" name="Google Shape;284;p37"/>
          <p:cNvSpPr/>
          <p:nvPr/>
        </p:nvSpPr>
        <p:spPr>
          <a:xfrm>
            <a:off x="8000249" y="4257831"/>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5" name="Google Shape;285;p37"/>
          <p:cNvSpPr/>
          <p:nvPr/>
        </p:nvSpPr>
        <p:spPr>
          <a:xfrm>
            <a:off x="8249110" y="4257831"/>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6" name="Google Shape;286;p37"/>
          <p:cNvSpPr/>
          <p:nvPr/>
        </p:nvSpPr>
        <p:spPr>
          <a:xfrm>
            <a:off x="9194830" y="4257831"/>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7" name="Google Shape;287;p37"/>
          <p:cNvSpPr/>
          <p:nvPr/>
        </p:nvSpPr>
        <p:spPr>
          <a:xfrm>
            <a:off x="10233026" y="4257831"/>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8" name="Google Shape;288;p37"/>
          <p:cNvSpPr/>
          <p:nvPr/>
        </p:nvSpPr>
        <p:spPr>
          <a:xfrm>
            <a:off x="10958945" y="4255812"/>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89" name="Google Shape;289;p37"/>
          <p:cNvSpPr/>
          <p:nvPr/>
        </p:nvSpPr>
        <p:spPr>
          <a:xfrm>
            <a:off x="10436226" y="4991565"/>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0" name="Google Shape;290;p37"/>
          <p:cNvSpPr/>
          <p:nvPr/>
        </p:nvSpPr>
        <p:spPr>
          <a:xfrm>
            <a:off x="10668865" y="4998492"/>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1" name="Google Shape;291;p37"/>
          <p:cNvSpPr/>
          <p:nvPr/>
        </p:nvSpPr>
        <p:spPr>
          <a:xfrm>
            <a:off x="11464926" y="4991565"/>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2" name="Google Shape;292;p37"/>
          <p:cNvSpPr/>
          <p:nvPr/>
        </p:nvSpPr>
        <p:spPr>
          <a:xfrm>
            <a:off x="9407526" y="4991565"/>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3" name="Google Shape;293;p37"/>
          <p:cNvSpPr/>
          <p:nvPr/>
        </p:nvSpPr>
        <p:spPr>
          <a:xfrm>
            <a:off x="9174887" y="4998492"/>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4" name="Google Shape;294;p37"/>
          <p:cNvSpPr/>
          <p:nvPr/>
        </p:nvSpPr>
        <p:spPr>
          <a:xfrm>
            <a:off x="8959042" y="5336870"/>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5" name="Google Shape;295;p37"/>
          <p:cNvSpPr/>
          <p:nvPr/>
        </p:nvSpPr>
        <p:spPr>
          <a:xfrm>
            <a:off x="8759076" y="4998492"/>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6" name="Google Shape;296;p37"/>
          <p:cNvSpPr/>
          <p:nvPr/>
        </p:nvSpPr>
        <p:spPr>
          <a:xfrm>
            <a:off x="8418138" y="4998492"/>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7" name="Google Shape;297;p37"/>
          <p:cNvSpPr/>
          <p:nvPr/>
        </p:nvSpPr>
        <p:spPr>
          <a:xfrm>
            <a:off x="8110626" y="4998492"/>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8" name="Google Shape;298;p37"/>
          <p:cNvSpPr/>
          <p:nvPr/>
        </p:nvSpPr>
        <p:spPr>
          <a:xfrm>
            <a:off x="7568392" y="6088010"/>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99" name="Google Shape;299;p37"/>
          <p:cNvSpPr/>
          <p:nvPr/>
        </p:nvSpPr>
        <p:spPr>
          <a:xfrm>
            <a:off x="7846176" y="6088010"/>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0" name="Google Shape;300;p37"/>
          <p:cNvSpPr/>
          <p:nvPr/>
        </p:nvSpPr>
        <p:spPr>
          <a:xfrm>
            <a:off x="8147224" y="6088010"/>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1" name="Google Shape;301;p37"/>
          <p:cNvSpPr/>
          <p:nvPr/>
        </p:nvSpPr>
        <p:spPr>
          <a:xfrm>
            <a:off x="8595708" y="6088010"/>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2" name="Google Shape;302;p37"/>
          <p:cNvSpPr/>
          <p:nvPr/>
        </p:nvSpPr>
        <p:spPr>
          <a:xfrm>
            <a:off x="9296401" y="6081083"/>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3" name="Google Shape;303;p37"/>
          <p:cNvSpPr/>
          <p:nvPr/>
        </p:nvSpPr>
        <p:spPr>
          <a:xfrm>
            <a:off x="8728998" y="6476468"/>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4" name="Google Shape;304;p37"/>
          <p:cNvSpPr/>
          <p:nvPr/>
        </p:nvSpPr>
        <p:spPr>
          <a:xfrm>
            <a:off x="9494867" y="6476468"/>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5" name="Google Shape;305;p37"/>
          <p:cNvSpPr/>
          <p:nvPr/>
        </p:nvSpPr>
        <p:spPr>
          <a:xfrm>
            <a:off x="9783040" y="6476468"/>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6" name="Google Shape;306;p37"/>
          <p:cNvSpPr/>
          <p:nvPr/>
        </p:nvSpPr>
        <p:spPr>
          <a:xfrm>
            <a:off x="9773224" y="6088010"/>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7" name="Google Shape;307;p37"/>
          <p:cNvSpPr/>
          <p:nvPr/>
        </p:nvSpPr>
        <p:spPr>
          <a:xfrm>
            <a:off x="10022085" y="6088010"/>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8" name="Google Shape;308;p37"/>
          <p:cNvSpPr/>
          <p:nvPr/>
        </p:nvSpPr>
        <p:spPr>
          <a:xfrm>
            <a:off x="10436226" y="6088010"/>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9" name="Google Shape;309;p37"/>
          <p:cNvSpPr/>
          <p:nvPr/>
        </p:nvSpPr>
        <p:spPr>
          <a:xfrm>
            <a:off x="10668865" y="6081083"/>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0" name="Google Shape;310;p37"/>
          <p:cNvSpPr/>
          <p:nvPr/>
        </p:nvSpPr>
        <p:spPr>
          <a:xfrm>
            <a:off x="10880321" y="6094938"/>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1" name="Google Shape;311;p37"/>
          <p:cNvSpPr/>
          <p:nvPr/>
        </p:nvSpPr>
        <p:spPr>
          <a:xfrm>
            <a:off x="11142057" y="6094938"/>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2" name="Google Shape;312;p37"/>
          <p:cNvSpPr/>
          <p:nvPr/>
        </p:nvSpPr>
        <p:spPr>
          <a:xfrm>
            <a:off x="11590541" y="6094938"/>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13" name="Google Shape;313;p37"/>
          <p:cNvSpPr/>
          <p:nvPr/>
        </p:nvSpPr>
        <p:spPr>
          <a:xfrm>
            <a:off x="11742132" y="6202888"/>
            <a:ext cx="78624" cy="77180"/>
          </a:xfrm>
          <a:prstGeom prst="ellipse">
            <a:avLst/>
          </a:prstGeom>
          <a:solidFill>
            <a:srgbClr val="7030A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314" name="Google Shape;314;p37"/>
          <p:cNvCxnSpPr/>
          <p:nvPr/>
        </p:nvCxnSpPr>
        <p:spPr>
          <a:xfrm>
            <a:off x="8431812" y="4294402"/>
            <a:ext cx="619528" cy="0"/>
          </a:xfrm>
          <a:prstGeom prst="straightConnector1">
            <a:avLst/>
          </a:prstGeom>
          <a:noFill/>
          <a:ln w="38100" cap="flat" cmpd="sng">
            <a:solidFill>
              <a:srgbClr val="7030A0"/>
            </a:solidFill>
            <a:prstDash val="solid"/>
            <a:round/>
            <a:headEnd type="none" w="sm" len="sm"/>
            <a:tailEnd type="none" w="sm" len="sm"/>
          </a:ln>
        </p:spPr>
      </p:cxnSp>
      <p:cxnSp>
        <p:nvCxnSpPr>
          <p:cNvPr id="315" name="Google Shape;315;p37"/>
          <p:cNvCxnSpPr/>
          <p:nvPr/>
        </p:nvCxnSpPr>
        <p:spPr>
          <a:xfrm>
            <a:off x="9390751" y="4412619"/>
            <a:ext cx="619528" cy="0"/>
          </a:xfrm>
          <a:prstGeom prst="straightConnector1">
            <a:avLst/>
          </a:prstGeom>
          <a:noFill/>
          <a:ln w="38100" cap="flat" cmpd="sng">
            <a:solidFill>
              <a:srgbClr val="7030A0"/>
            </a:solidFill>
            <a:prstDash val="solid"/>
            <a:round/>
            <a:headEnd type="none" w="sm" len="sm"/>
            <a:tailEnd type="none" w="sm" len="sm"/>
          </a:ln>
        </p:spPr>
      </p:cxnSp>
      <p:cxnSp>
        <p:nvCxnSpPr>
          <p:cNvPr id="316" name="Google Shape;316;p37"/>
          <p:cNvCxnSpPr/>
          <p:nvPr/>
        </p:nvCxnSpPr>
        <p:spPr>
          <a:xfrm rot="10800000" flipH="1">
            <a:off x="10398413" y="4294402"/>
            <a:ext cx="481908" cy="11535"/>
          </a:xfrm>
          <a:prstGeom prst="straightConnector1">
            <a:avLst/>
          </a:prstGeom>
          <a:noFill/>
          <a:ln w="38100" cap="flat" cmpd="sng">
            <a:solidFill>
              <a:srgbClr val="7030A0"/>
            </a:solidFill>
            <a:prstDash val="solid"/>
            <a:round/>
            <a:headEnd type="none" w="sm" len="sm"/>
            <a:tailEnd type="none" w="sm" len="sm"/>
          </a:ln>
        </p:spPr>
      </p:cxnSp>
      <p:cxnSp>
        <p:nvCxnSpPr>
          <p:cNvPr id="317" name="Google Shape;317;p37"/>
          <p:cNvCxnSpPr/>
          <p:nvPr/>
        </p:nvCxnSpPr>
        <p:spPr>
          <a:xfrm>
            <a:off x="9573491" y="5061764"/>
            <a:ext cx="619528" cy="0"/>
          </a:xfrm>
          <a:prstGeom prst="straightConnector1">
            <a:avLst/>
          </a:prstGeom>
          <a:noFill/>
          <a:ln w="38100" cap="flat" cmpd="sng">
            <a:solidFill>
              <a:srgbClr val="7030A0"/>
            </a:solidFill>
            <a:prstDash val="solid"/>
            <a:round/>
            <a:headEnd type="none" w="sm" len="sm"/>
            <a:tailEnd type="none" w="sm" len="sm"/>
          </a:ln>
        </p:spPr>
      </p:cxnSp>
      <p:cxnSp>
        <p:nvCxnSpPr>
          <p:cNvPr id="318" name="Google Shape;318;p37"/>
          <p:cNvCxnSpPr/>
          <p:nvPr/>
        </p:nvCxnSpPr>
        <p:spPr>
          <a:xfrm rot="10800000" flipH="1">
            <a:off x="10832293" y="5030155"/>
            <a:ext cx="554258" cy="6927"/>
          </a:xfrm>
          <a:prstGeom prst="straightConnector1">
            <a:avLst/>
          </a:prstGeom>
          <a:noFill/>
          <a:ln w="38100" cap="flat" cmpd="sng">
            <a:solidFill>
              <a:srgbClr val="7030A0"/>
            </a:solidFill>
            <a:prstDash val="solid"/>
            <a:round/>
            <a:headEnd type="none" w="sm" len="sm"/>
            <a:tailEnd type="none" w="sm" len="sm"/>
          </a:ln>
        </p:spPr>
      </p:cxnSp>
      <p:cxnSp>
        <p:nvCxnSpPr>
          <p:cNvPr id="319" name="Google Shape;319;p37"/>
          <p:cNvCxnSpPr/>
          <p:nvPr/>
        </p:nvCxnSpPr>
        <p:spPr>
          <a:xfrm>
            <a:off x="9214199" y="5411208"/>
            <a:ext cx="619528" cy="0"/>
          </a:xfrm>
          <a:prstGeom prst="straightConnector1">
            <a:avLst/>
          </a:prstGeom>
          <a:noFill/>
          <a:ln w="38100" cap="flat" cmpd="sng">
            <a:solidFill>
              <a:srgbClr val="7030A0"/>
            </a:solidFill>
            <a:prstDash val="solid"/>
            <a:round/>
            <a:headEnd type="none" w="sm" len="sm"/>
            <a:tailEnd type="none" w="sm" len="sm"/>
          </a:ln>
        </p:spPr>
      </p:cxnSp>
      <p:cxnSp>
        <p:nvCxnSpPr>
          <p:cNvPr id="320" name="Google Shape;320;p37"/>
          <p:cNvCxnSpPr/>
          <p:nvPr/>
        </p:nvCxnSpPr>
        <p:spPr>
          <a:xfrm>
            <a:off x="8771223" y="6133528"/>
            <a:ext cx="423607" cy="0"/>
          </a:xfrm>
          <a:prstGeom prst="straightConnector1">
            <a:avLst/>
          </a:prstGeom>
          <a:noFill/>
          <a:ln w="38100" cap="flat" cmpd="sng">
            <a:solidFill>
              <a:srgbClr val="7030A0"/>
            </a:solidFill>
            <a:prstDash val="solid"/>
            <a:round/>
            <a:headEnd type="none" w="sm" len="sm"/>
            <a:tailEnd type="none" w="sm" len="sm"/>
          </a:ln>
        </p:spPr>
      </p:cxnSp>
      <p:cxnSp>
        <p:nvCxnSpPr>
          <p:cNvPr id="321" name="Google Shape;321;p37"/>
          <p:cNvCxnSpPr/>
          <p:nvPr/>
        </p:nvCxnSpPr>
        <p:spPr>
          <a:xfrm rot="10800000" flipH="1">
            <a:off x="8943747" y="6502186"/>
            <a:ext cx="463779" cy="10030"/>
          </a:xfrm>
          <a:prstGeom prst="straightConnector1">
            <a:avLst/>
          </a:prstGeom>
          <a:noFill/>
          <a:ln w="38100" cap="flat" cmpd="sng">
            <a:solidFill>
              <a:srgbClr val="7030A0"/>
            </a:solidFill>
            <a:prstDash val="solid"/>
            <a:round/>
            <a:headEnd type="none" w="sm" len="sm"/>
            <a:tailEnd type="none" w="sm" len="sm"/>
          </a:ln>
        </p:spPr>
      </p:cxnSp>
      <p:pic>
        <p:nvPicPr>
          <p:cNvPr id="3" name="Picture 2">
            <a:extLst>
              <a:ext uri="{FF2B5EF4-FFF2-40B4-BE49-F238E27FC236}">
                <a16:creationId xmlns:a16="http://schemas.microsoft.com/office/drawing/2014/main" id="{F6DCDC59-A2C7-1C59-DFDD-6337820222DD}"/>
              </a:ext>
            </a:extLst>
          </p:cNvPr>
          <p:cNvPicPr>
            <a:picLocks noChangeAspect="1"/>
          </p:cNvPicPr>
          <p:nvPr/>
        </p:nvPicPr>
        <p:blipFill>
          <a:blip r:embed="rId3"/>
          <a:stretch>
            <a:fillRect/>
          </a:stretch>
        </p:blipFill>
        <p:spPr>
          <a:xfrm>
            <a:off x="6492710" y="74557"/>
            <a:ext cx="1838811" cy="2360745"/>
          </a:xfrm>
          <a:prstGeom prst="rect">
            <a:avLst/>
          </a:prstGeom>
        </p:spPr>
      </p:pic>
      <p:pic>
        <p:nvPicPr>
          <p:cNvPr id="5" name="Picture 4">
            <a:extLst>
              <a:ext uri="{FF2B5EF4-FFF2-40B4-BE49-F238E27FC236}">
                <a16:creationId xmlns:a16="http://schemas.microsoft.com/office/drawing/2014/main" id="{1FB19F56-C4F7-56DE-A2C2-F5B874F3A382}"/>
              </a:ext>
            </a:extLst>
          </p:cNvPr>
          <p:cNvPicPr>
            <a:picLocks noChangeAspect="1"/>
          </p:cNvPicPr>
          <p:nvPr/>
        </p:nvPicPr>
        <p:blipFill>
          <a:blip r:embed="rId4"/>
          <a:stretch>
            <a:fillRect/>
          </a:stretch>
        </p:blipFill>
        <p:spPr>
          <a:xfrm>
            <a:off x="8331521" y="119695"/>
            <a:ext cx="1830781" cy="2336655"/>
          </a:xfrm>
          <a:prstGeom prst="rect">
            <a:avLst/>
          </a:prstGeom>
        </p:spPr>
      </p:pic>
      <p:pic>
        <p:nvPicPr>
          <p:cNvPr id="7" name="Picture 6">
            <a:extLst>
              <a:ext uri="{FF2B5EF4-FFF2-40B4-BE49-F238E27FC236}">
                <a16:creationId xmlns:a16="http://schemas.microsoft.com/office/drawing/2014/main" id="{665C28A6-13CC-2AF0-81C1-ECB153107A01}"/>
              </a:ext>
            </a:extLst>
          </p:cNvPr>
          <p:cNvPicPr>
            <a:picLocks noChangeAspect="1"/>
          </p:cNvPicPr>
          <p:nvPr/>
        </p:nvPicPr>
        <p:blipFill>
          <a:blip r:embed="rId5"/>
          <a:stretch>
            <a:fillRect/>
          </a:stretch>
        </p:blipFill>
        <p:spPr>
          <a:xfrm>
            <a:off x="10170332" y="119695"/>
            <a:ext cx="1806692" cy="1573830"/>
          </a:xfrm>
          <a:prstGeom prst="rect">
            <a:avLst/>
          </a:prstGeom>
        </p:spPr>
      </p:pic>
      <p:pic>
        <p:nvPicPr>
          <p:cNvPr id="3074" name="Picture 2" descr="Essential Letters and Sounds: Phase 3 Sound Mats for Reception/P1  (Classroom Resources (ELS)) : Dodson, Tara, Press, Katie: Amazon.co.uk:  Books">
            <a:extLst>
              <a:ext uri="{FF2B5EF4-FFF2-40B4-BE49-F238E27FC236}">
                <a16:creationId xmlns:a16="http://schemas.microsoft.com/office/drawing/2014/main" id="{B3D3B71A-580E-FA2C-0B94-1A2A14C64BC7}"/>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43245"/>
          <a:stretch/>
        </p:blipFill>
        <p:spPr bwMode="auto">
          <a:xfrm>
            <a:off x="1239749" y="1101312"/>
            <a:ext cx="4486682" cy="573008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68">
          <a:extLst>
            <a:ext uri="{FF2B5EF4-FFF2-40B4-BE49-F238E27FC236}">
              <a16:creationId xmlns:a16="http://schemas.microsoft.com/office/drawing/2014/main" id="{98CBBDF4-41EB-7E71-C11A-0A5D809FA825}"/>
            </a:ext>
          </a:extLst>
        </p:cNvPr>
        <p:cNvGrpSpPr/>
        <p:nvPr/>
      </p:nvGrpSpPr>
      <p:grpSpPr>
        <a:xfrm>
          <a:off x="0" y="0"/>
          <a:ext cx="0" cy="0"/>
          <a:chOff x="0" y="0"/>
          <a:chExt cx="0" cy="0"/>
        </a:xfrm>
      </p:grpSpPr>
      <p:sp>
        <p:nvSpPr>
          <p:cNvPr id="269" name="Google Shape;269;p37">
            <a:extLst>
              <a:ext uri="{FF2B5EF4-FFF2-40B4-BE49-F238E27FC236}">
                <a16:creationId xmlns:a16="http://schemas.microsoft.com/office/drawing/2014/main" id="{2681E3DD-841D-9792-6BCA-F12F60FEC452}"/>
              </a:ext>
            </a:extLst>
          </p:cNvPr>
          <p:cNvSpPr txBox="1">
            <a:spLocks noGrp="1"/>
          </p:cNvSpPr>
          <p:nvPr>
            <p:ph type="title"/>
          </p:nvPr>
        </p:nvSpPr>
        <p:spPr>
          <a:xfrm>
            <a:off x="1" y="180665"/>
            <a:ext cx="6648450" cy="10826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GB" sz="5400">
                <a:latin typeface="Comic Sans MS"/>
                <a:ea typeface="Comic Sans MS"/>
                <a:cs typeface="Comic Sans MS"/>
                <a:sym typeface="Comic Sans MS"/>
              </a:rPr>
              <a:t>Phase 2 </a:t>
            </a:r>
            <a:endParaRPr sz="5400">
              <a:latin typeface="Comic Sans MS"/>
              <a:ea typeface="Comic Sans MS"/>
              <a:cs typeface="Comic Sans MS"/>
              <a:sym typeface="Comic Sans MS"/>
            </a:endParaRPr>
          </a:p>
        </p:txBody>
      </p:sp>
      <p:sp>
        <p:nvSpPr>
          <p:cNvPr id="270" name="Google Shape;270;p37">
            <a:extLst>
              <a:ext uri="{FF2B5EF4-FFF2-40B4-BE49-F238E27FC236}">
                <a16:creationId xmlns:a16="http://schemas.microsoft.com/office/drawing/2014/main" id="{D16F041C-6C99-9D07-FC52-2C6436032FB7}"/>
              </a:ext>
            </a:extLst>
          </p:cNvPr>
          <p:cNvSpPr txBox="1"/>
          <p:nvPr/>
        </p:nvSpPr>
        <p:spPr>
          <a:xfrm>
            <a:off x="1" y="0"/>
            <a:ext cx="6153148" cy="1082675"/>
          </a:xfrm>
          <a:prstGeom prst="rect">
            <a:avLst/>
          </a:prstGeom>
          <a:solidFill>
            <a:srgbClr val="92D050"/>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1800"/>
              <a:buFont typeface="Calibri"/>
              <a:buNone/>
            </a:pPr>
            <a:r>
              <a:rPr lang="en-GB" sz="5400" b="0" i="0" u="none" strike="noStrike" cap="none" dirty="0">
                <a:solidFill>
                  <a:schemeClr val="dk1"/>
                </a:solidFill>
                <a:latin typeface="Comic Sans MS"/>
                <a:ea typeface="Comic Sans MS"/>
                <a:cs typeface="Comic Sans MS"/>
                <a:sym typeface="Comic Sans MS"/>
              </a:rPr>
              <a:t>Phase 4</a:t>
            </a:r>
            <a:endParaRPr sz="5400" b="0" i="0" u="none" strike="noStrike" cap="none" dirty="0">
              <a:solidFill>
                <a:schemeClr val="dk1"/>
              </a:solidFill>
              <a:latin typeface="Comic Sans MS"/>
              <a:ea typeface="Comic Sans MS"/>
              <a:cs typeface="Comic Sans MS"/>
              <a:sym typeface="Comic Sans MS"/>
            </a:endParaRPr>
          </a:p>
        </p:txBody>
      </p:sp>
      <p:sp>
        <p:nvSpPr>
          <p:cNvPr id="2" name="TextBox 1">
            <a:extLst>
              <a:ext uri="{FF2B5EF4-FFF2-40B4-BE49-F238E27FC236}">
                <a16:creationId xmlns:a16="http://schemas.microsoft.com/office/drawing/2014/main" id="{376651CE-EA77-CB86-73B1-9DC8839E5868}"/>
              </a:ext>
            </a:extLst>
          </p:cNvPr>
          <p:cNvSpPr txBox="1"/>
          <p:nvPr/>
        </p:nvSpPr>
        <p:spPr>
          <a:xfrm>
            <a:off x="245969" y="1627094"/>
            <a:ext cx="5661212" cy="4031873"/>
          </a:xfrm>
          <a:prstGeom prst="rect">
            <a:avLst/>
          </a:prstGeom>
          <a:noFill/>
        </p:spPr>
        <p:txBody>
          <a:bodyPr wrap="square" rtlCol="0">
            <a:spAutoFit/>
          </a:bodyPr>
          <a:lstStyle/>
          <a:p>
            <a:pPr algn="ctr"/>
            <a:r>
              <a:rPr lang="en-GB" sz="3200" dirty="0">
                <a:latin typeface="Comic Sans MS" panose="030F0702030302020204" pitchFamily="66" charset="0"/>
              </a:rPr>
              <a:t>Lots of revision </a:t>
            </a:r>
          </a:p>
          <a:p>
            <a:pPr algn="ctr"/>
            <a:endParaRPr lang="en-GB" sz="3200" dirty="0">
              <a:latin typeface="Comic Sans MS" panose="030F0702030302020204" pitchFamily="66" charset="0"/>
            </a:endParaRPr>
          </a:p>
          <a:p>
            <a:pPr algn="ctr"/>
            <a:r>
              <a:rPr lang="en-GB" sz="3200" dirty="0">
                <a:latin typeface="Comic Sans MS" panose="030F0702030302020204" pitchFamily="66" charset="0"/>
              </a:rPr>
              <a:t>No new sounds</a:t>
            </a:r>
          </a:p>
          <a:p>
            <a:pPr algn="ctr"/>
            <a:endParaRPr lang="en-GB" sz="3200" dirty="0">
              <a:latin typeface="Comic Sans MS" panose="030F0702030302020204" pitchFamily="66" charset="0"/>
            </a:endParaRPr>
          </a:p>
          <a:p>
            <a:pPr algn="ctr"/>
            <a:r>
              <a:rPr lang="en-GB" sz="3200" dirty="0">
                <a:latin typeface="Comic Sans MS" panose="030F0702030302020204" pitchFamily="66" charset="0"/>
              </a:rPr>
              <a:t>Learn to read longer words</a:t>
            </a:r>
          </a:p>
          <a:p>
            <a:pPr algn="ctr"/>
            <a:endParaRPr lang="en-GB" sz="3200" dirty="0">
              <a:latin typeface="Comic Sans MS" panose="030F0702030302020204" pitchFamily="66" charset="0"/>
            </a:endParaRPr>
          </a:p>
          <a:p>
            <a:pPr algn="ctr"/>
            <a:r>
              <a:rPr lang="en-GB" sz="3200" dirty="0">
                <a:latin typeface="Comic Sans MS" panose="030F0702030302020204" pitchFamily="66" charset="0"/>
              </a:rPr>
              <a:t>Learn to read words with different endings</a:t>
            </a:r>
          </a:p>
        </p:txBody>
      </p:sp>
      <p:pic>
        <p:nvPicPr>
          <p:cNvPr id="6" name="Picture 5">
            <a:extLst>
              <a:ext uri="{FF2B5EF4-FFF2-40B4-BE49-F238E27FC236}">
                <a16:creationId xmlns:a16="http://schemas.microsoft.com/office/drawing/2014/main" id="{52790CE4-A32B-1167-10CA-7045D7B127B4}"/>
              </a:ext>
            </a:extLst>
          </p:cNvPr>
          <p:cNvPicPr>
            <a:picLocks noChangeAspect="1"/>
          </p:cNvPicPr>
          <p:nvPr/>
        </p:nvPicPr>
        <p:blipFill>
          <a:blip r:embed="rId3"/>
          <a:stretch>
            <a:fillRect/>
          </a:stretch>
        </p:blipFill>
        <p:spPr>
          <a:xfrm>
            <a:off x="6811903" y="1440537"/>
            <a:ext cx="2172003" cy="2762636"/>
          </a:xfrm>
          <a:prstGeom prst="rect">
            <a:avLst/>
          </a:prstGeom>
        </p:spPr>
      </p:pic>
      <p:pic>
        <p:nvPicPr>
          <p:cNvPr id="9" name="Picture 8">
            <a:extLst>
              <a:ext uri="{FF2B5EF4-FFF2-40B4-BE49-F238E27FC236}">
                <a16:creationId xmlns:a16="http://schemas.microsoft.com/office/drawing/2014/main" id="{B03AC805-87DF-0815-2D03-7D3944E47476}"/>
              </a:ext>
            </a:extLst>
          </p:cNvPr>
          <p:cNvPicPr>
            <a:picLocks noChangeAspect="1"/>
          </p:cNvPicPr>
          <p:nvPr/>
        </p:nvPicPr>
        <p:blipFill>
          <a:blip r:embed="rId4"/>
          <a:stretch>
            <a:fillRect/>
          </a:stretch>
        </p:blipFill>
        <p:spPr>
          <a:xfrm>
            <a:off x="8983906" y="1440537"/>
            <a:ext cx="2200582" cy="2810267"/>
          </a:xfrm>
          <a:prstGeom prst="rect">
            <a:avLst/>
          </a:prstGeom>
        </p:spPr>
      </p:pic>
      <p:pic>
        <p:nvPicPr>
          <p:cNvPr id="11" name="Picture 10">
            <a:extLst>
              <a:ext uri="{FF2B5EF4-FFF2-40B4-BE49-F238E27FC236}">
                <a16:creationId xmlns:a16="http://schemas.microsoft.com/office/drawing/2014/main" id="{4A4B9AFF-6C98-FD43-D57A-18B442D65636}"/>
              </a:ext>
            </a:extLst>
          </p:cNvPr>
          <p:cNvPicPr>
            <a:picLocks noChangeAspect="1"/>
          </p:cNvPicPr>
          <p:nvPr/>
        </p:nvPicPr>
        <p:blipFill>
          <a:blip r:embed="rId5"/>
          <a:stretch>
            <a:fillRect/>
          </a:stretch>
        </p:blipFill>
        <p:spPr>
          <a:xfrm>
            <a:off x="7897905" y="4203173"/>
            <a:ext cx="2172003" cy="1876687"/>
          </a:xfrm>
          <a:prstGeom prst="rect">
            <a:avLst/>
          </a:prstGeom>
        </p:spPr>
      </p:pic>
      <p:pic>
        <p:nvPicPr>
          <p:cNvPr id="13" name="Picture 12">
            <a:extLst>
              <a:ext uri="{FF2B5EF4-FFF2-40B4-BE49-F238E27FC236}">
                <a16:creationId xmlns:a16="http://schemas.microsoft.com/office/drawing/2014/main" id="{58558940-9CB9-5C66-E445-EB4B8F5400BA}"/>
              </a:ext>
            </a:extLst>
          </p:cNvPr>
          <p:cNvPicPr>
            <a:picLocks noChangeAspect="1"/>
          </p:cNvPicPr>
          <p:nvPr/>
        </p:nvPicPr>
        <p:blipFill>
          <a:blip r:embed="rId6"/>
          <a:stretch>
            <a:fillRect/>
          </a:stretch>
        </p:blipFill>
        <p:spPr>
          <a:xfrm>
            <a:off x="7912194" y="440272"/>
            <a:ext cx="2172003" cy="1000265"/>
          </a:xfrm>
          <a:prstGeom prst="rect">
            <a:avLst/>
          </a:prstGeom>
        </p:spPr>
      </p:pic>
      <p:sp>
        <p:nvSpPr>
          <p:cNvPr id="14" name="Rectangle 13">
            <a:extLst>
              <a:ext uri="{FF2B5EF4-FFF2-40B4-BE49-F238E27FC236}">
                <a16:creationId xmlns:a16="http://schemas.microsoft.com/office/drawing/2014/main" id="{19AA825F-AA46-CD79-A04C-B109BFB32038}"/>
              </a:ext>
            </a:extLst>
          </p:cNvPr>
          <p:cNvSpPr/>
          <p:nvPr/>
        </p:nvSpPr>
        <p:spPr>
          <a:xfrm>
            <a:off x="9038536" y="5195304"/>
            <a:ext cx="1288805" cy="111136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350012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68">
          <a:extLst>
            <a:ext uri="{FF2B5EF4-FFF2-40B4-BE49-F238E27FC236}">
              <a16:creationId xmlns:a16="http://schemas.microsoft.com/office/drawing/2014/main" id="{6943A8CC-BB5F-1C06-E8AF-F38664B92F00}"/>
            </a:ext>
          </a:extLst>
        </p:cNvPr>
        <p:cNvGrpSpPr/>
        <p:nvPr/>
      </p:nvGrpSpPr>
      <p:grpSpPr>
        <a:xfrm>
          <a:off x="0" y="0"/>
          <a:ext cx="0" cy="0"/>
          <a:chOff x="0" y="0"/>
          <a:chExt cx="0" cy="0"/>
        </a:xfrm>
      </p:grpSpPr>
      <p:sp>
        <p:nvSpPr>
          <p:cNvPr id="269" name="Google Shape;269;p37">
            <a:extLst>
              <a:ext uri="{FF2B5EF4-FFF2-40B4-BE49-F238E27FC236}">
                <a16:creationId xmlns:a16="http://schemas.microsoft.com/office/drawing/2014/main" id="{1B1AFB8A-28D7-9712-106D-7F219594E8BC}"/>
              </a:ext>
            </a:extLst>
          </p:cNvPr>
          <p:cNvSpPr txBox="1">
            <a:spLocks noGrp="1"/>
          </p:cNvSpPr>
          <p:nvPr>
            <p:ph type="title"/>
          </p:nvPr>
        </p:nvSpPr>
        <p:spPr>
          <a:xfrm>
            <a:off x="1" y="180665"/>
            <a:ext cx="6648450" cy="10826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GB" sz="5400">
                <a:latin typeface="Comic Sans MS"/>
                <a:ea typeface="Comic Sans MS"/>
                <a:cs typeface="Comic Sans MS"/>
                <a:sym typeface="Comic Sans MS"/>
              </a:rPr>
              <a:t>Phase 2 </a:t>
            </a:r>
            <a:endParaRPr sz="5400">
              <a:latin typeface="Comic Sans MS"/>
              <a:ea typeface="Comic Sans MS"/>
              <a:cs typeface="Comic Sans MS"/>
              <a:sym typeface="Comic Sans MS"/>
            </a:endParaRPr>
          </a:p>
        </p:txBody>
      </p:sp>
      <p:sp>
        <p:nvSpPr>
          <p:cNvPr id="270" name="Google Shape;270;p37">
            <a:extLst>
              <a:ext uri="{FF2B5EF4-FFF2-40B4-BE49-F238E27FC236}">
                <a16:creationId xmlns:a16="http://schemas.microsoft.com/office/drawing/2014/main" id="{4081B190-182D-A721-1610-C8CE93EA96EE}"/>
              </a:ext>
            </a:extLst>
          </p:cNvPr>
          <p:cNvSpPr txBox="1"/>
          <p:nvPr/>
        </p:nvSpPr>
        <p:spPr>
          <a:xfrm>
            <a:off x="1" y="0"/>
            <a:ext cx="6153148" cy="1082675"/>
          </a:xfrm>
          <a:prstGeom prst="rect">
            <a:avLst/>
          </a:prstGeom>
          <a:solidFill>
            <a:srgbClr val="FF3399"/>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1800"/>
              <a:buFont typeface="Calibri"/>
              <a:buNone/>
            </a:pPr>
            <a:r>
              <a:rPr lang="en-GB" sz="5400" b="0" i="0" u="none" strike="noStrike" cap="none" dirty="0">
                <a:solidFill>
                  <a:schemeClr val="dk1"/>
                </a:solidFill>
                <a:latin typeface="Comic Sans MS"/>
                <a:ea typeface="Comic Sans MS"/>
                <a:cs typeface="Comic Sans MS"/>
                <a:sym typeface="Comic Sans MS"/>
              </a:rPr>
              <a:t>Phase </a:t>
            </a:r>
            <a:r>
              <a:rPr lang="en-GB" sz="5400" dirty="0">
                <a:solidFill>
                  <a:schemeClr val="dk1"/>
                </a:solidFill>
                <a:latin typeface="Comic Sans MS"/>
                <a:ea typeface="Comic Sans MS"/>
                <a:cs typeface="Comic Sans MS"/>
                <a:sym typeface="Comic Sans MS"/>
              </a:rPr>
              <a:t>5</a:t>
            </a:r>
            <a:endParaRPr sz="5400" b="0" i="0" u="none" strike="noStrike" cap="none" dirty="0">
              <a:solidFill>
                <a:schemeClr val="dk1"/>
              </a:solidFill>
              <a:latin typeface="Comic Sans MS"/>
              <a:ea typeface="Comic Sans MS"/>
              <a:cs typeface="Comic Sans MS"/>
              <a:sym typeface="Comic Sans MS"/>
            </a:endParaRPr>
          </a:p>
        </p:txBody>
      </p:sp>
      <p:pic>
        <p:nvPicPr>
          <p:cNvPr id="4098" name="Picture 2" descr="Essential Letters and Sounds: Phase 5 Sound Mats for Reception/P1 and Year  1/P2 (Classroom Resources (ELS)) : Dodson, Tara, Press, Katie:  Amazon.co.uk: Books">
            <a:extLst>
              <a:ext uri="{FF2B5EF4-FFF2-40B4-BE49-F238E27FC236}">
                <a16:creationId xmlns:a16="http://schemas.microsoft.com/office/drawing/2014/main" id="{A2752CD0-793A-986D-F692-082880B788C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3947" r="1415"/>
          <a:stretch/>
        </p:blipFill>
        <p:spPr bwMode="auto">
          <a:xfrm>
            <a:off x="1406936" y="1251157"/>
            <a:ext cx="3834580" cy="50555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A04CE5F8-1056-D892-8357-B0C64479EFDA}"/>
              </a:ext>
            </a:extLst>
          </p:cNvPr>
          <p:cNvPicPr>
            <a:picLocks noChangeAspect="1"/>
          </p:cNvPicPr>
          <p:nvPr/>
        </p:nvPicPr>
        <p:blipFill>
          <a:blip r:embed="rId4"/>
          <a:stretch>
            <a:fillRect/>
          </a:stretch>
        </p:blipFill>
        <p:spPr>
          <a:xfrm>
            <a:off x="7392703" y="702018"/>
            <a:ext cx="2181529" cy="1867161"/>
          </a:xfrm>
          <a:prstGeom prst="rect">
            <a:avLst/>
          </a:prstGeom>
        </p:spPr>
      </p:pic>
      <p:pic>
        <p:nvPicPr>
          <p:cNvPr id="7" name="Picture 6">
            <a:extLst>
              <a:ext uri="{FF2B5EF4-FFF2-40B4-BE49-F238E27FC236}">
                <a16:creationId xmlns:a16="http://schemas.microsoft.com/office/drawing/2014/main" id="{E049A536-7290-1A67-F138-E93ECB72C049}"/>
              </a:ext>
            </a:extLst>
          </p:cNvPr>
          <p:cNvPicPr>
            <a:picLocks noChangeAspect="1"/>
          </p:cNvPicPr>
          <p:nvPr/>
        </p:nvPicPr>
        <p:blipFill>
          <a:blip r:embed="rId5"/>
          <a:stretch>
            <a:fillRect/>
          </a:stretch>
        </p:blipFill>
        <p:spPr>
          <a:xfrm>
            <a:off x="9574232" y="180665"/>
            <a:ext cx="2172003" cy="2753109"/>
          </a:xfrm>
          <a:prstGeom prst="rect">
            <a:avLst/>
          </a:prstGeom>
        </p:spPr>
      </p:pic>
      <p:pic>
        <p:nvPicPr>
          <p:cNvPr id="10" name="Picture 9">
            <a:extLst>
              <a:ext uri="{FF2B5EF4-FFF2-40B4-BE49-F238E27FC236}">
                <a16:creationId xmlns:a16="http://schemas.microsoft.com/office/drawing/2014/main" id="{C5D64DBB-2BC6-DD89-CF9E-C4333D416834}"/>
              </a:ext>
            </a:extLst>
          </p:cNvPr>
          <p:cNvPicPr>
            <a:picLocks noChangeAspect="1"/>
          </p:cNvPicPr>
          <p:nvPr/>
        </p:nvPicPr>
        <p:blipFill>
          <a:blip r:embed="rId6"/>
          <a:stretch>
            <a:fillRect/>
          </a:stretch>
        </p:blipFill>
        <p:spPr>
          <a:xfrm>
            <a:off x="7440334" y="2933774"/>
            <a:ext cx="2133898" cy="2753109"/>
          </a:xfrm>
          <a:prstGeom prst="rect">
            <a:avLst/>
          </a:prstGeom>
        </p:spPr>
      </p:pic>
      <p:pic>
        <p:nvPicPr>
          <p:cNvPr id="15" name="Picture 14">
            <a:extLst>
              <a:ext uri="{FF2B5EF4-FFF2-40B4-BE49-F238E27FC236}">
                <a16:creationId xmlns:a16="http://schemas.microsoft.com/office/drawing/2014/main" id="{2E9D66C7-6B20-04D6-941D-6920C4F3106E}"/>
              </a:ext>
            </a:extLst>
          </p:cNvPr>
          <p:cNvPicPr>
            <a:picLocks noChangeAspect="1"/>
          </p:cNvPicPr>
          <p:nvPr/>
        </p:nvPicPr>
        <p:blipFill>
          <a:blip r:embed="rId7"/>
          <a:stretch>
            <a:fillRect/>
          </a:stretch>
        </p:blipFill>
        <p:spPr>
          <a:xfrm>
            <a:off x="9574232" y="2933773"/>
            <a:ext cx="2172002" cy="2774805"/>
          </a:xfrm>
          <a:prstGeom prst="rect">
            <a:avLst/>
          </a:prstGeom>
        </p:spPr>
      </p:pic>
    </p:spTree>
    <p:extLst>
      <p:ext uri="{BB962C8B-B14F-4D97-AF65-F5344CB8AC3E}">
        <p14:creationId xmlns:p14="http://schemas.microsoft.com/office/powerpoint/2010/main" val="3605213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6"/>
        <p:cNvGrpSpPr/>
        <p:nvPr/>
      </p:nvGrpSpPr>
      <p:grpSpPr>
        <a:xfrm>
          <a:off x="0" y="0"/>
          <a:ext cx="0" cy="0"/>
          <a:chOff x="0" y="0"/>
          <a:chExt cx="0" cy="0"/>
        </a:xfrm>
      </p:grpSpPr>
      <p:sp>
        <p:nvSpPr>
          <p:cNvPr id="327" name="Google Shape;327;p16"/>
          <p:cNvSpPr txBox="1">
            <a:spLocks noGrp="1"/>
          </p:cNvSpPr>
          <p:nvPr>
            <p:ph type="title"/>
          </p:nvPr>
        </p:nvSpPr>
        <p:spPr>
          <a:xfrm>
            <a:off x="0" y="103700"/>
            <a:ext cx="12192000" cy="8865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GB" dirty="0">
                <a:latin typeface="Comic Sans MS"/>
                <a:ea typeface="Comic Sans MS"/>
                <a:cs typeface="Comic Sans MS"/>
                <a:sym typeface="Comic Sans MS"/>
              </a:rPr>
              <a:t>How to support your child at home</a:t>
            </a:r>
            <a:endParaRPr dirty="0">
              <a:latin typeface="Comic Sans MS"/>
              <a:ea typeface="Comic Sans MS"/>
              <a:cs typeface="Comic Sans MS"/>
              <a:sym typeface="Comic Sans MS"/>
            </a:endParaRPr>
          </a:p>
        </p:txBody>
      </p:sp>
      <p:sp>
        <p:nvSpPr>
          <p:cNvPr id="328" name="Google Shape;328;p16"/>
          <p:cNvSpPr txBox="1"/>
          <p:nvPr/>
        </p:nvSpPr>
        <p:spPr>
          <a:xfrm>
            <a:off x="96025" y="1296425"/>
            <a:ext cx="11708048" cy="4893607"/>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2800"/>
              <a:buFont typeface="Arial" panose="020B0604020202020204" pitchFamily="34" charset="0"/>
              <a:buChar char="•"/>
            </a:pPr>
            <a:r>
              <a:rPr lang="en-GB" sz="2400" dirty="0">
                <a:solidFill>
                  <a:schemeClr val="dk1"/>
                </a:solidFill>
                <a:latin typeface="Comic Sans MS"/>
                <a:ea typeface="Comic Sans MS"/>
                <a:cs typeface="Comic Sans MS"/>
                <a:sym typeface="Comic Sans MS"/>
              </a:rPr>
              <a:t>We will let you know what sounds we learn each day/week on our walk and talk board. You can help your child remember the sound and think of things beginning with that sound. </a:t>
            </a:r>
            <a:endParaRPr sz="2400" dirty="0">
              <a:solidFill>
                <a:schemeClr val="dk1"/>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800"/>
              <a:buFont typeface="Arial" panose="020B0604020202020204" pitchFamily="34" charset="0"/>
              <a:buChar char="•"/>
            </a:pPr>
            <a:endParaRPr sz="2400" dirty="0">
              <a:solidFill>
                <a:schemeClr val="dk1"/>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800"/>
              <a:buFont typeface="Arial" panose="020B0604020202020204" pitchFamily="34" charset="0"/>
              <a:buChar char="•"/>
            </a:pPr>
            <a:r>
              <a:rPr lang="en-GB" sz="2400" dirty="0">
                <a:solidFill>
                  <a:schemeClr val="dk1"/>
                </a:solidFill>
                <a:latin typeface="Comic Sans MS"/>
                <a:ea typeface="Comic Sans MS"/>
                <a:cs typeface="Comic Sans MS"/>
                <a:sym typeface="Comic Sans MS"/>
              </a:rPr>
              <a:t>Your child will receive weekly phonics activities to practise the sounds and HRS words we learn. It will be given out on a Thursday.</a:t>
            </a:r>
            <a:endParaRPr sz="2400" dirty="0">
              <a:solidFill>
                <a:schemeClr val="dk1"/>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800"/>
              <a:buFont typeface="Arial" panose="020B0604020202020204" pitchFamily="34" charset="0"/>
              <a:buChar char="•"/>
            </a:pPr>
            <a:endParaRPr sz="2400" dirty="0">
              <a:solidFill>
                <a:schemeClr val="dk1"/>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800"/>
              <a:buFont typeface="Arial" panose="020B0604020202020204" pitchFamily="34" charset="0"/>
              <a:buChar char="•"/>
            </a:pPr>
            <a:r>
              <a:rPr lang="en-GB" sz="2400" dirty="0">
                <a:solidFill>
                  <a:schemeClr val="dk1"/>
                </a:solidFill>
                <a:latin typeface="Comic Sans MS"/>
                <a:ea typeface="Comic Sans MS"/>
                <a:cs typeface="Comic Sans MS"/>
                <a:sym typeface="Comic Sans MS"/>
              </a:rPr>
              <a:t>You can practise oral blending. Say sounds to your </a:t>
            </a:r>
            <a:br>
              <a:rPr lang="en-GB" sz="2400" dirty="0">
                <a:solidFill>
                  <a:schemeClr val="dk1"/>
                </a:solidFill>
                <a:latin typeface="Comic Sans MS"/>
                <a:ea typeface="Comic Sans MS"/>
                <a:cs typeface="Comic Sans MS"/>
                <a:sym typeface="Comic Sans MS"/>
              </a:rPr>
            </a:br>
            <a:r>
              <a:rPr lang="en-GB" sz="2400" dirty="0">
                <a:solidFill>
                  <a:schemeClr val="dk1"/>
                </a:solidFill>
                <a:latin typeface="Comic Sans MS"/>
                <a:ea typeface="Comic Sans MS"/>
                <a:cs typeface="Comic Sans MS"/>
                <a:sym typeface="Comic Sans MS"/>
              </a:rPr>
              <a:t>child, can they blend the sounds together and say </a:t>
            </a:r>
            <a:br>
              <a:rPr lang="en-GB" sz="2400" dirty="0">
                <a:solidFill>
                  <a:schemeClr val="dk1"/>
                </a:solidFill>
                <a:latin typeface="Comic Sans MS"/>
                <a:ea typeface="Comic Sans MS"/>
                <a:cs typeface="Comic Sans MS"/>
                <a:sym typeface="Comic Sans MS"/>
              </a:rPr>
            </a:br>
            <a:r>
              <a:rPr lang="en-GB" sz="2400" dirty="0">
                <a:solidFill>
                  <a:schemeClr val="dk1"/>
                </a:solidFill>
                <a:latin typeface="Comic Sans MS"/>
                <a:ea typeface="Comic Sans MS"/>
                <a:cs typeface="Comic Sans MS"/>
                <a:sym typeface="Comic Sans MS"/>
              </a:rPr>
              <a:t>the word? </a:t>
            </a:r>
            <a:endParaRPr sz="2400" dirty="0">
              <a:solidFill>
                <a:schemeClr val="dk1"/>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800"/>
              <a:buFont typeface="Arial" panose="020B0604020202020204" pitchFamily="34" charset="0"/>
              <a:buChar char="•"/>
            </a:pPr>
            <a:endParaRPr sz="2400" dirty="0">
              <a:solidFill>
                <a:schemeClr val="dk1"/>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800"/>
              <a:buFont typeface="Arial" panose="020B0604020202020204" pitchFamily="34" charset="0"/>
              <a:buChar char="•"/>
            </a:pPr>
            <a:r>
              <a:rPr lang="en-GB" sz="2400" dirty="0">
                <a:solidFill>
                  <a:schemeClr val="dk1"/>
                </a:solidFill>
                <a:latin typeface="Comic Sans MS"/>
                <a:ea typeface="Comic Sans MS"/>
                <a:cs typeface="Comic Sans MS"/>
                <a:sym typeface="Comic Sans MS"/>
              </a:rPr>
              <a:t>Write a simple word using sounds we’ve been </a:t>
            </a:r>
            <a:br>
              <a:rPr lang="en-GB" sz="2400" dirty="0">
                <a:solidFill>
                  <a:schemeClr val="dk1"/>
                </a:solidFill>
                <a:latin typeface="Comic Sans MS"/>
                <a:ea typeface="Comic Sans MS"/>
                <a:cs typeface="Comic Sans MS"/>
                <a:sym typeface="Comic Sans MS"/>
              </a:rPr>
            </a:br>
            <a:r>
              <a:rPr lang="en-GB" sz="2400" dirty="0">
                <a:solidFill>
                  <a:schemeClr val="dk1"/>
                </a:solidFill>
                <a:latin typeface="Comic Sans MS"/>
                <a:ea typeface="Comic Sans MS"/>
                <a:cs typeface="Comic Sans MS"/>
                <a:sym typeface="Comic Sans MS"/>
              </a:rPr>
              <a:t>learning, can they add sound buttons and read it?</a:t>
            </a:r>
            <a:endParaRPr sz="2400" dirty="0">
              <a:solidFill>
                <a:schemeClr val="dk1"/>
              </a:solidFill>
              <a:latin typeface="Comic Sans MS"/>
              <a:ea typeface="Comic Sans MS"/>
              <a:cs typeface="Comic Sans MS"/>
              <a:sym typeface="Comic Sans MS"/>
            </a:endParaRPr>
          </a:p>
        </p:txBody>
      </p:sp>
      <p:pic>
        <p:nvPicPr>
          <p:cNvPr id="329" name="Google Shape;329;p16"/>
          <p:cNvPicPr preferRelativeResize="0"/>
          <p:nvPr/>
        </p:nvPicPr>
        <p:blipFill rotWithShape="1">
          <a:blip r:embed="rId3">
            <a:alphaModFix/>
          </a:blip>
          <a:srcRect t="9144" b="11445"/>
          <a:stretch/>
        </p:blipFill>
        <p:spPr>
          <a:xfrm>
            <a:off x="7910945" y="4184073"/>
            <a:ext cx="4281055" cy="2493818"/>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6332F-372D-390F-35DD-671F765E74C6}"/>
              </a:ext>
            </a:extLst>
          </p:cNvPr>
          <p:cNvSpPr>
            <a:spLocks noGrp="1"/>
          </p:cNvSpPr>
          <p:nvPr>
            <p:ph type="title"/>
          </p:nvPr>
        </p:nvSpPr>
        <p:spPr/>
        <p:txBody>
          <a:bodyPr>
            <a:normAutofit/>
          </a:bodyPr>
          <a:lstStyle/>
          <a:p>
            <a:pPr algn="ctr"/>
            <a:r>
              <a:rPr lang="en-GB" sz="4800" dirty="0">
                <a:latin typeface="Comic Sans MS" panose="030F0702030302020204" pitchFamily="66" charset="0"/>
              </a:rPr>
              <a:t>What is phonics?</a:t>
            </a:r>
          </a:p>
        </p:txBody>
      </p:sp>
      <p:sp>
        <p:nvSpPr>
          <p:cNvPr id="3" name="Text Placeholder 2">
            <a:extLst>
              <a:ext uri="{FF2B5EF4-FFF2-40B4-BE49-F238E27FC236}">
                <a16:creationId xmlns:a16="http://schemas.microsoft.com/office/drawing/2014/main" id="{A4749584-7CFD-CF14-D9FF-93D2FC8BB30A}"/>
              </a:ext>
            </a:extLst>
          </p:cNvPr>
          <p:cNvSpPr>
            <a:spLocks noGrp="1"/>
          </p:cNvSpPr>
          <p:nvPr>
            <p:ph type="body" idx="1"/>
          </p:nvPr>
        </p:nvSpPr>
        <p:spPr/>
        <p:txBody>
          <a:bodyPr/>
          <a:lstStyle/>
          <a:p>
            <a:r>
              <a:rPr lang="en-GB" dirty="0">
                <a:latin typeface="Comic Sans MS" panose="030F0702030302020204" pitchFamily="66" charset="0"/>
              </a:rPr>
              <a:t>Phonics is a way of teaching children to read and write </a:t>
            </a:r>
          </a:p>
          <a:p>
            <a:r>
              <a:rPr lang="en-GB" dirty="0">
                <a:latin typeface="Comic Sans MS" panose="030F0702030302020204" pitchFamily="66" charset="0"/>
              </a:rPr>
              <a:t>We teach them that sounds are represented by letters, and that letters represent sounds </a:t>
            </a:r>
          </a:p>
          <a:p>
            <a:r>
              <a:rPr lang="en-GB" dirty="0">
                <a:latin typeface="Comic Sans MS" panose="030F0702030302020204" pitchFamily="66" charset="0"/>
              </a:rPr>
              <a:t>We teach the children how to </a:t>
            </a:r>
            <a:r>
              <a:rPr lang="en-GB" b="1" dirty="0">
                <a:latin typeface="Comic Sans MS" panose="030F0702030302020204" pitchFamily="66" charset="0"/>
              </a:rPr>
              <a:t>blend</a:t>
            </a:r>
            <a:r>
              <a:rPr lang="en-GB" dirty="0">
                <a:latin typeface="Comic Sans MS" panose="030F0702030302020204" pitchFamily="66" charset="0"/>
              </a:rPr>
              <a:t> sounds together to be able to read words</a:t>
            </a:r>
          </a:p>
          <a:p>
            <a:r>
              <a:rPr lang="en-GB" dirty="0">
                <a:latin typeface="Comic Sans MS" panose="030F0702030302020204" pitchFamily="66" charset="0"/>
              </a:rPr>
              <a:t>We teach the children how to </a:t>
            </a:r>
            <a:r>
              <a:rPr lang="en-GB" b="1" dirty="0">
                <a:latin typeface="Comic Sans MS" panose="030F0702030302020204" pitchFamily="66" charset="0"/>
              </a:rPr>
              <a:t>segment</a:t>
            </a:r>
            <a:r>
              <a:rPr lang="en-GB" dirty="0">
                <a:latin typeface="Comic Sans MS" panose="030F0702030302020204" pitchFamily="66" charset="0"/>
              </a:rPr>
              <a:t> a word to be able to spell it and write down the corresponding sounds </a:t>
            </a:r>
          </a:p>
          <a:p>
            <a:r>
              <a:rPr lang="en-GB" dirty="0">
                <a:latin typeface="Comic Sans MS" panose="030F0702030302020204" pitchFamily="66" charset="0"/>
              </a:rPr>
              <a:t>At Pinewood we follow a scheme called ELS (Essential Letters and Sounds) – new to us this year</a:t>
            </a:r>
          </a:p>
        </p:txBody>
      </p:sp>
    </p:spTree>
    <p:extLst>
      <p:ext uri="{BB962C8B-B14F-4D97-AF65-F5344CB8AC3E}">
        <p14:creationId xmlns:p14="http://schemas.microsoft.com/office/powerpoint/2010/main" val="1962824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17"/>
          <p:cNvSpPr txBox="1">
            <a:spLocks noGrp="1"/>
          </p:cNvSpPr>
          <p:nvPr>
            <p:ph type="title"/>
          </p:nvPr>
        </p:nvSpPr>
        <p:spPr>
          <a:xfrm>
            <a:off x="0" y="12000"/>
            <a:ext cx="8588450" cy="1110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Arial"/>
              <a:buNone/>
            </a:pPr>
            <a:r>
              <a:rPr lang="en-GB" dirty="0">
                <a:latin typeface="Comic Sans MS"/>
                <a:ea typeface="Comic Sans MS"/>
                <a:cs typeface="Comic Sans MS"/>
                <a:sym typeface="Comic Sans MS"/>
              </a:rPr>
              <a:t>Reading </a:t>
            </a:r>
            <a:endParaRPr dirty="0">
              <a:latin typeface="Comic Sans MS"/>
              <a:ea typeface="Comic Sans MS"/>
              <a:cs typeface="Comic Sans MS"/>
              <a:sym typeface="Comic Sans MS"/>
            </a:endParaRPr>
          </a:p>
        </p:txBody>
      </p:sp>
      <p:sp>
        <p:nvSpPr>
          <p:cNvPr id="336" name="Google Shape;336;p17"/>
          <p:cNvSpPr txBox="1"/>
          <p:nvPr/>
        </p:nvSpPr>
        <p:spPr>
          <a:xfrm>
            <a:off x="161625" y="1122425"/>
            <a:ext cx="8575500" cy="5756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GB" sz="2300" dirty="0">
                <a:solidFill>
                  <a:schemeClr val="dk1"/>
                </a:solidFill>
                <a:latin typeface="Comic Sans MS"/>
                <a:ea typeface="Comic Sans MS"/>
                <a:cs typeface="Comic Sans MS"/>
                <a:sym typeface="Comic Sans MS"/>
              </a:rPr>
              <a:t>Share lots of books at home - talk about rhyme and alliteration, develop vocabulary and story telling, use the pictures to help build understanding</a:t>
            </a:r>
            <a:endParaRPr sz="2300"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800"/>
              <a:buFont typeface="Arial"/>
              <a:buNone/>
            </a:pPr>
            <a:endParaRPr sz="2300"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800"/>
              <a:buFont typeface="Arial"/>
              <a:buNone/>
            </a:pPr>
            <a:r>
              <a:rPr lang="en-GB" sz="2300" dirty="0">
                <a:solidFill>
                  <a:schemeClr val="dk1"/>
                </a:solidFill>
                <a:latin typeface="Comic Sans MS"/>
                <a:ea typeface="Comic Sans MS"/>
                <a:cs typeface="Comic Sans MS"/>
                <a:sym typeface="Comic Sans MS"/>
              </a:rPr>
              <a:t>Ask them to spot different sounds or HRS words you know that they have been learning. Use the pictures to play eye spy “Can you find something beginning with c? Can you find something beginning with s?”</a:t>
            </a:r>
            <a:endParaRPr sz="2300"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800"/>
              <a:buFont typeface="Arial"/>
              <a:buNone/>
            </a:pPr>
            <a:endParaRPr sz="2300"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800"/>
              <a:buFont typeface="Arial"/>
              <a:buNone/>
            </a:pPr>
            <a:r>
              <a:rPr lang="en-GB" sz="2300" dirty="0">
                <a:solidFill>
                  <a:schemeClr val="dk1"/>
                </a:solidFill>
                <a:latin typeface="Comic Sans MS"/>
                <a:ea typeface="Comic Sans MS"/>
                <a:cs typeface="Comic Sans MS"/>
                <a:sym typeface="Comic Sans MS"/>
              </a:rPr>
              <a:t>Practise the school reading books - We will read and change books in school on Thursday</a:t>
            </a:r>
            <a:endParaRPr sz="2300"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800"/>
              <a:buFont typeface="Arial"/>
              <a:buNone/>
            </a:pPr>
            <a:endParaRPr sz="2300"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800"/>
              <a:buFont typeface="Arial"/>
              <a:buNone/>
            </a:pPr>
            <a:r>
              <a:rPr lang="en-GB" sz="2300" dirty="0">
                <a:solidFill>
                  <a:schemeClr val="dk1"/>
                </a:solidFill>
                <a:latin typeface="Comic Sans MS"/>
                <a:ea typeface="Comic Sans MS"/>
                <a:cs typeface="Comic Sans MS"/>
                <a:sym typeface="Comic Sans MS"/>
              </a:rPr>
              <a:t>Remember to keep reading fun and not too long</a:t>
            </a:r>
            <a:endParaRPr sz="2300"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800"/>
              <a:buFont typeface="Arial"/>
              <a:buNone/>
            </a:pPr>
            <a:endParaRPr sz="2300"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800"/>
              <a:buFont typeface="Arial"/>
              <a:buNone/>
            </a:pPr>
            <a:r>
              <a:rPr lang="en-GB" sz="2300" dirty="0">
                <a:solidFill>
                  <a:schemeClr val="dk1"/>
                </a:solidFill>
                <a:latin typeface="Comic Sans MS"/>
                <a:ea typeface="Comic Sans MS"/>
                <a:cs typeface="Comic Sans MS"/>
                <a:sym typeface="Comic Sans MS"/>
              </a:rPr>
              <a:t>Repetition is important to build confidence and fluency - but shake things up and make it different each time</a:t>
            </a:r>
            <a:endParaRPr sz="2300" dirty="0">
              <a:solidFill>
                <a:schemeClr val="dk1"/>
              </a:solidFill>
              <a:latin typeface="Comic Sans MS"/>
              <a:ea typeface="Comic Sans MS"/>
              <a:cs typeface="Comic Sans MS"/>
              <a:sym typeface="Comic Sans MS"/>
            </a:endParaRPr>
          </a:p>
        </p:txBody>
      </p:sp>
      <p:pic>
        <p:nvPicPr>
          <p:cNvPr id="337" name="Google Shape;337;p17" descr="Songbird Phonics - Julia Donaldson"/>
          <p:cNvPicPr preferRelativeResize="0"/>
          <p:nvPr/>
        </p:nvPicPr>
        <p:blipFill rotWithShape="1">
          <a:blip r:embed="rId3">
            <a:alphaModFix/>
          </a:blip>
          <a:srcRect/>
          <a:stretch/>
        </p:blipFill>
        <p:spPr>
          <a:xfrm>
            <a:off x="9215726" y="3920775"/>
            <a:ext cx="2348975" cy="2681500"/>
          </a:xfrm>
          <a:prstGeom prst="rect">
            <a:avLst/>
          </a:prstGeom>
          <a:noFill/>
          <a:ln>
            <a:noFill/>
          </a:ln>
        </p:spPr>
      </p:pic>
      <p:pic>
        <p:nvPicPr>
          <p:cNvPr id="338" name="Google Shape;338;p17"/>
          <p:cNvPicPr preferRelativeResize="0"/>
          <p:nvPr/>
        </p:nvPicPr>
        <p:blipFill>
          <a:blip r:embed="rId4">
            <a:alphaModFix/>
          </a:blip>
          <a:stretch>
            <a:fillRect/>
          </a:stretch>
        </p:blipFill>
        <p:spPr>
          <a:xfrm>
            <a:off x="8588450" y="1860600"/>
            <a:ext cx="3603549" cy="1801775"/>
          </a:xfrm>
          <a:prstGeom prst="rect">
            <a:avLst/>
          </a:prstGeom>
          <a:noFill/>
          <a:ln>
            <a:noFill/>
          </a:ln>
        </p:spPr>
      </p:pic>
      <p:pic>
        <p:nvPicPr>
          <p:cNvPr id="339" name="Google Shape;339;p17"/>
          <p:cNvPicPr preferRelativeResize="0"/>
          <p:nvPr/>
        </p:nvPicPr>
        <p:blipFill>
          <a:blip r:embed="rId5">
            <a:alphaModFix/>
          </a:blip>
          <a:stretch>
            <a:fillRect/>
          </a:stretch>
        </p:blipFill>
        <p:spPr>
          <a:xfrm>
            <a:off x="8588450" y="187225"/>
            <a:ext cx="3603549" cy="154234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18"/>
          <p:cNvSpPr txBox="1">
            <a:spLocks noGrp="1"/>
          </p:cNvSpPr>
          <p:nvPr>
            <p:ph type="title"/>
          </p:nvPr>
        </p:nvSpPr>
        <p:spPr>
          <a:xfrm>
            <a:off x="0" y="0"/>
            <a:ext cx="121920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Calibri"/>
              <a:buNone/>
            </a:pPr>
            <a:r>
              <a:rPr lang="en-GB" dirty="0">
                <a:latin typeface="Comic Sans MS" panose="030F0702030302020204" pitchFamily="66" charset="0"/>
              </a:rPr>
              <a:t>Other useful websites</a:t>
            </a:r>
            <a:endParaRPr dirty="0">
              <a:latin typeface="Comic Sans MS" panose="030F0702030302020204" pitchFamily="66" charset="0"/>
            </a:endParaRPr>
          </a:p>
        </p:txBody>
      </p:sp>
      <p:sp>
        <p:nvSpPr>
          <p:cNvPr id="346" name="Google Shape;346;p18"/>
          <p:cNvSpPr txBox="1">
            <a:spLocks noGrp="1"/>
          </p:cNvSpPr>
          <p:nvPr>
            <p:ph type="body" idx="1"/>
          </p:nvPr>
        </p:nvSpPr>
        <p:spPr>
          <a:xfrm>
            <a:off x="233725" y="1402474"/>
            <a:ext cx="11104800" cy="5303125"/>
          </a:xfrm>
          <a:prstGeom prst="rect">
            <a:avLst/>
          </a:prstGeom>
          <a:noFill/>
          <a:ln>
            <a:noFill/>
          </a:ln>
        </p:spPr>
        <p:txBody>
          <a:bodyPr spcFirstLastPara="1" wrap="square" lIns="91425" tIns="45700" rIns="91425" bIns="45700" anchor="t" anchorCtr="0">
            <a:normAutofit fontScale="92500" lnSpcReduction="10000"/>
          </a:bodyPr>
          <a:lstStyle/>
          <a:p>
            <a:pPr marL="0" lvl="0" indent="0" algn="l" rtl="0">
              <a:lnSpc>
                <a:spcPct val="90000"/>
              </a:lnSpc>
              <a:spcBef>
                <a:spcPts val="1000"/>
              </a:spcBef>
              <a:spcAft>
                <a:spcPts val="0"/>
              </a:spcAft>
              <a:buClr>
                <a:schemeClr val="dk1"/>
              </a:buClr>
              <a:buSzPct val="100000"/>
              <a:buNone/>
            </a:pPr>
            <a:r>
              <a:rPr lang="en-GB" sz="2600" u="sng" dirty="0">
                <a:solidFill>
                  <a:schemeClr val="hlink"/>
                </a:solidFill>
                <a:latin typeface="Comic Sans MS" panose="030F0702030302020204" pitchFamily="66" charset="0"/>
                <a:hlinkClick r:id="rId3"/>
              </a:rPr>
              <a:t>https://www.bbc.co.uk/cbeebies/shows/alphablocks</a:t>
            </a:r>
            <a:endParaRPr lang="en-GB" sz="2600" u="sng" dirty="0">
              <a:solidFill>
                <a:schemeClr val="hlink"/>
              </a:solidFill>
              <a:latin typeface="Comic Sans MS" panose="030F0702030302020204" pitchFamily="66" charset="0"/>
            </a:endParaRPr>
          </a:p>
          <a:p>
            <a:pPr marL="0" lvl="0" indent="0">
              <a:buSzPct val="100000"/>
              <a:buNone/>
            </a:pPr>
            <a:endParaRPr lang="en-GB" sz="2600" dirty="0">
              <a:latin typeface="Comic Sans MS" panose="030F0702030302020204" pitchFamily="66" charset="0"/>
            </a:endParaRPr>
          </a:p>
          <a:p>
            <a:pPr marL="0" lvl="0" indent="0">
              <a:buSzPct val="100000"/>
              <a:buNone/>
            </a:pPr>
            <a:r>
              <a:rPr lang="en-GB" sz="2600" dirty="0">
                <a:latin typeface="Comic Sans MS" panose="030F0702030302020204" pitchFamily="66" charset="0"/>
                <a:hlinkClick r:id="rId4"/>
              </a:rPr>
              <a:t>https://www.oxfordowl.co.uk/for-school/oxford-owl-ebook-collection</a:t>
            </a:r>
            <a:r>
              <a:rPr lang="en-GB" sz="2600" dirty="0">
                <a:latin typeface="Comic Sans MS" panose="030F0702030302020204" pitchFamily="66" charset="0"/>
              </a:rPr>
              <a:t> </a:t>
            </a:r>
            <a:endParaRPr sz="2600" dirty="0">
              <a:latin typeface="Comic Sans MS" panose="030F0702030302020204" pitchFamily="66" charset="0"/>
            </a:endParaRPr>
          </a:p>
          <a:p>
            <a:pPr marL="0" lvl="0" indent="0" algn="l" rtl="0">
              <a:lnSpc>
                <a:spcPct val="90000"/>
              </a:lnSpc>
              <a:spcBef>
                <a:spcPts val="1000"/>
              </a:spcBef>
              <a:spcAft>
                <a:spcPts val="0"/>
              </a:spcAft>
              <a:buClr>
                <a:schemeClr val="dk1"/>
              </a:buClr>
              <a:buSzPct val="100000"/>
              <a:buNone/>
            </a:pPr>
            <a:endParaRPr sz="2600" dirty="0">
              <a:latin typeface="Comic Sans MS" panose="030F0702030302020204" pitchFamily="66" charset="0"/>
            </a:endParaRPr>
          </a:p>
          <a:p>
            <a:pPr marL="0" lvl="0" indent="0" algn="l" rtl="0">
              <a:lnSpc>
                <a:spcPct val="90000"/>
              </a:lnSpc>
              <a:spcBef>
                <a:spcPts val="1000"/>
              </a:spcBef>
              <a:spcAft>
                <a:spcPts val="0"/>
              </a:spcAft>
              <a:buClr>
                <a:schemeClr val="dk1"/>
              </a:buClr>
              <a:buSzPct val="100000"/>
              <a:buNone/>
            </a:pPr>
            <a:r>
              <a:rPr lang="en-GB" sz="2600" u="sng" dirty="0">
                <a:solidFill>
                  <a:schemeClr val="hlink"/>
                </a:solidFill>
                <a:latin typeface="Comic Sans MS" panose="030F0702030302020204" pitchFamily="66" charset="0"/>
                <a:hlinkClick r:id="rId5"/>
              </a:rPr>
              <a:t>https://www.teachyourmonstertoread.com/?gclid=EAIaIQobChMI6a6g4fnR3gIVSbDtCh0CuAZCEAAYASAAEgLYH_D_BwE</a:t>
            </a:r>
            <a:r>
              <a:rPr lang="en-GB" sz="2600" dirty="0">
                <a:latin typeface="Comic Sans MS" panose="030F0702030302020204" pitchFamily="66" charset="0"/>
              </a:rPr>
              <a:t> ☺ free (app is not)</a:t>
            </a:r>
            <a:endParaRPr sz="2600" dirty="0">
              <a:latin typeface="Comic Sans MS" panose="030F0702030302020204" pitchFamily="66" charset="0"/>
            </a:endParaRPr>
          </a:p>
          <a:p>
            <a:pPr marL="0" lvl="0" indent="0" algn="l" rtl="0">
              <a:lnSpc>
                <a:spcPct val="90000"/>
              </a:lnSpc>
              <a:spcBef>
                <a:spcPts val="1000"/>
              </a:spcBef>
              <a:spcAft>
                <a:spcPts val="0"/>
              </a:spcAft>
              <a:buClr>
                <a:schemeClr val="dk1"/>
              </a:buClr>
              <a:buSzPct val="100000"/>
              <a:buNone/>
            </a:pPr>
            <a:endParaRPr sz="2600" dirty="0">
              <a:latin typeface="Comic Sans MS" panose="030F0702030302020204" pitchFamily="66" charset="0"/>
            </a:endParaRPr>
          </a:p>
          <a:p>
            <a:pPr marL="0" lvl="0" indent="0" algn="l" rtl="0">
              <a:lnSpc>
                <a:spcPct val="90000"/>
              </a:lnSpc>
              <a:spcBef>
                <a:spcPts val="1000"/>
              </a:spcBef>
              <a:spcAft>
                <a:spcPts val="0"/>
              </a:spcAft>
              <a:buClr>
                <a:schemeClr val="dk1"/>
              </a:buClr>
              <a:buSzPct val="100000"/>
              <a:buNone/>
            </a:pPr>
            <a:r>
              <a:rPr lang="en-GB" sz="2600" u="sng" dirty="0">
                <a:solidFill>
                  <a:schemeClr val="hlink"/>
                </a:solidFill>
                <a:latin typeface="Comic Sans MS" panose="030F0702030302020204" pitchFamily="66" charset="0"/>
                <a:hlinkClick r:id="rId6"/>
              </a:rPr>
              <a:t>https://www.youtube.com/watch?v=BqhXUW_v-1s</a:t>
            </a:r>
            <a:r>
              <a:rPr lang="en-GB" sz="2600" dirty="0">
                <a:latin typeface="Comic Sans MS" panose="030F0702030302020204" pitchFamily="66" charset="0"/>
              </a:rPr>
              <a:t> Video of the sounds. </a:t>
            </a:r>
            <a:endParaRPr sz="2600" dirty="0">
              <a:latin typeface="Comic Sans MS" panose="030F0702030302020204" pitchFamily="66" charset="0"/>
            </a:endParaRPr>
          </a:p>
          <a:p>
            <a:pPr marL="0" lvl="0" indent="0" algn="l" rtl="0">
              <a:lnSpc>
                <a:spcPct val="90000"/>
              </a:lnSpc>
              <a:spcBef>
                <a:spcPts val="1000"/>
              </a:spcBef>
              <a:spcAft>
                <a:spcPts val="0"/>
              </a:spcAft>
              <a:buClr>
                <a:schemeClr val="dk1"/>
              </a:buClr>
              <a:buSzPct val="100000"/>
              <a:buNone/>
            </a:pPr>
            <a:endParaRPr sz="2600" dirty="0">
              <a:latin typeface="Comic Sans MS" panose="030F0702030302020204" pitchFamily="66" charset="0"/>
            </a:endParaRPr>
          </a:p>
          <a:p>
            <a:pPr marL="0" indent="0">
              <a:buSzPct val="100000"/>
              <a:buNone/>
            </a:pPr>
            <a:r>
              <a:rPr lang="en-GB" sz="2600" u="sng" dirty="0">
                <a:solidFill>
                  <a:schemeClr val="hlink"/>
                </a:solidFill>
                <a:latin typeface="Comic Sans MS" panose="030F0702030302020204" pitchFamily="66" charset="0"/>
                <a:hlinkClick r:id="rId7"/>
              </a:rPr>
              <a:t>www.Phonicsplay.co.uk</a:t>
            </a:r>
            <a:r>
              <a:rPr lang="en-GB" sz="2600" dirty="0">
                <a:latin typeface="Comic Sans MS" panose="030F0702030302020204" pitchFamily="66" charset="0"/>
              </a:rPr>
              <a:t> A few free games on here.</a:t>
            </a:r>
          </a:p>
          <a:p>
            <a:pPr marL="0" indent="0">
              <a:buSzPct val="100000"/>
              <a:buNone/>
            </a:pPr>
            <a:endParaRPr lang="en-GB" sz="2600" dirty="0">
              <a:latin typeface="Comic Sans MS" panose="030F0702030302020204" pitchFamily="66" charset="0"/>
            </a:endParaRPr>
          </a:p>
          <a:p>
            <a:pPr marL="0" indent="0">
              <a:buSzPct val="100000"/>
              <a:buNone/>
            </a:pPr>
            <a:r>
              <a:rPr lang="en-GB" sz="2600" u="sng" dirty="0">
                <a:solidFill>
                  <a:schemeClr val="hlink"/>
                </a:solidFill>
                <a:latin typeface="Comic Sans MS" panose="030F0702030302020204" pitchFamily="66" charset="0"/>
                <a:hlinkClick r:id="rId8"/>
              </a:rPr>
              <a:t> https://www.theschoolrun.com/</a:t>
            </a:r>
            <a:endParaRPr sz="2600" dirty="0">
              <a:latin typeface="Comic Sans MS" panose="030F0702030302020204" pitchFamily="66" charset="0"/>
            </a:endParaRPr>
          </a:p>
          <a:p>
            <a:pPr marL="0" lvl="0" indent="0" algn="l" rtl="0">
              <a:lnSpc>
                <a:spcPct val="90000"/>
              </a:lnSpc>
              <a:spcBef>
                <a:spcPts val="1000"/>
              </a:spcBef>
              <a:spcAft>
                <a:spcPts val="0"/>
              </a:spcAft>
              <a:buClr>
                <a:schemeClr val="dk1"/>
              </a:buClr>
              <a:buSzPct val="100000"/>
              <a:buNone/>
            </a:pPr>
            <a:endParaRPr dirty="0"/>
          </a:p>
          <a:p>
            <a:pPr marL="0" lvl="0" indent="0" algn="l" rtl="0">
              <a:lnSpc>
                <a:spcPct val="90000"/>
              </a:lnSpc>
              <a:spcBef>
                <a:spcPts val="1000"/>
              </a:spcBef>
              <a:spcAft>
                <a:spcPts val="0"/>
              </a:spcAft>
              <a:buClr>
                <a:schemeClr val="dk1"/>
              </a:buClr>
              <a:buSzPct val="100000"/>
              <a:buNone/>
            </a:pP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3"/>
          <p:cNvSpPr txBox="1">
            <a:spLocks noGrp="1"/>
          </p:cNvSpPr>
          <p:nvPr>
            <p:ph type="body" idx="1"/>
          </p:nvPr>
        </p:nvSpPr>
        <p:spPr>
          <a:xfrm>
            <a:off x="171450" y="605565"/>
            <a:ext cx="11792100" cy="6385485"/>
          </a:xfrm>
          <a:prstGeom prst="rect">
            <a:avLst/>
          </a:prstGeom>
          <a:noFill/>
          <a:ln>
            <a:noFill/>
          </a:ln>
        </p:spPr>
        <p:txBody>
          <a:bodyPr spcFirstLastPara="1" wrap="square" lIns="91425" tIns="45700" rIns="91425" bIns="45700" anchor="t" anchorCtr="0">
            <a:normAutofit/>
          </a:bodyPr>
          <a:lstStyle/>
          <a:p>
            <a:pPr marL="0" lvl="0" indent="0">
              <a:spcBef>
                <a:spcPts val="0"/>
              </a:spcBef>
              <a:buSzPts val="2500"/>
              <a:buNone/>
            </a:pPr>
            <a:r>
              <a:rPr lang="en-GB" sz="2400" b="1" dirty="0">
                <a:latin typeface="Comic Sans MS"/>
                <a:ea typeface="Comic Sans MS"/>
                <a:cs typeface="Comic Sans MS"/>
                <a:sym typeface="Comic Sans MS"/>
              </a:rPr>
              <a:t>Phonemes - </a:t>
            </a:r>
            <a:r>
              <a:rPr lang="en-GB" sz="2400" dirty="0">
                <a:latin typeface="Comic Sans MS"/>
                <a:ea typeface="Comic Sans MS"/>
                <a:cs typeface="Comic Sans MS"/>
                <a:sym typeface="Comic Sans MS"/>
              </a:rPr>
              <a:t>The smallest unit of sound e.g. </a:t>
            </a:r>
            <a:r>
              <a:rPr lang="en-GB" sz="2400" dirty="0" err="1">
                <a:latin typeface="Comic Sans MS"/>
                <a:ea typeface="Comic Sans MS"/>
                <a:cs typeface="Comic Sans MS"/>
                <a:sym typeface="Comic Sans MS"/>
              </a:rPr>
              <a:t>sh</a:t>
            </a:r>
            <a:r>
              <a:rPr lang="en-GB" sz="2400" dirty="0">
                <a:latin typeface="Comic Sans MS"/>
                <a:ea typeface="Comic Sans MS"/>
                <a:cs typeface="Comic Sans MS"/>
                <a:sym typeface="Comic Sans MS"/>
              </a:rPr>
              <a:t>, ai, t, p, m etc. </a:t>
            </a:r>
            <a:br>
              <a:rPr lang="en-GB" sz="2400" dirty="0">
                <a:latin typeface="Comic Sans MS"/>
                <a:ea typeface="Comic Sans MS"/>
                <a:cs typeface="Comic Sans MS"/>
                <a:sym typeface="Comic Sans MS"/>
              </a:rPr>
            </a:br>
            <a:br>
              <a:rPr lang="en-GB" sz="2400" dirty="0">
                <a:latin typeface="Comic Sans MS"/>
                <a:ea typeface="Comic Sans MS"/>
                <a:cs typeface="Comic Sans MS"/>
                <a:sym typeface="Comic Sans MS"/>
              </a:rPr>
            </a:br>
            <a:r>
              <a:rPr lang="en-GB" sz="2400" b="1" dirty="0">
                <a:latin typeface="Comic Sans MS"/>
                <a:ea typeface="Comic Sans MS"/>
                <a:cs typeface="Comic Sans MS"/>
                <a:sym typeface="Comic Sans MS"/>
              </a:rPr>
              <a:t>Graphemes</a:t>
            </a:r>
            <a:r>
              <a:rPr lang="en-GB" sz="2400" dirty="0">
                <a:latin typeface="Comic Sans MS"/>
                <a:ea typeface="Comic Sans MS"/>
                <a:cs typeface="Comic Sans MS"/>
                <a:sym typeface="Comic Sans MS"/>
              </a:rPr>
              <a:t> </a:t>
            </a:r>
            <a:r>
              <a:rPr lang="en-GB" sz="2400" b="1" dirty="0">
                <a:latin typeface="Comic Sans MS"/>
                <a:ea typeface="Comic Sans MS"/>
                <a:cs typeface="Comic Sans MS"/>
                <a:sym typeface="Comic Sans MS"/>
              </a:rPr>
              <a:t>-</a:t>
            </a:r>
            <a:r>
              <a:rPr lang="en-GB" sz="2400" dirty="0">
                <a:latin typeface="Comic Sans MS"/>
                <a:ea typeface="Comic Sans MS"/>
                <a:cs typeface="Comic Sans MS"/>
                <a:sym typeface="Comic Sans MS"/>
              </a:rPr>
              <a:t> A written symbol that represents a sound (phoneme). This can be a single letter, or a sequence of letters (e.g. ai, </a:t>
            </a:r>
            <a:r>
              <a:rPr lang="en-GB" sz="2400" dirty="0" err="1">
                <a:latin typeface="Comic Sans MS"/>
                <a:ea typeface="Comic Sans MS"/>
                <a:cs typeface="Comic Sans MS"/>
                <a:sym typeface="Comic Sans MS"/>
              </a:rPr>
              <a:t>sh</a:t>
            </a:r>
            <a:r>
              <a:rPr lang="en-GB" sz="2400" dirty="0">
                <a:latin typeface="Comic Sans MS"/>
                <a:ea typeface="Comic Sans MS"/>
                <a:cs typeface="Comic Sans MS"/>
                <a:sym typeface="Comic Sans MS"/>
              </a:rPr>
              <a:t>). When a child says the sound /t/ this is a phoneme, but when they write the letter 't' this is a grapheme.</a:t>
            </a:r>
          </a:p>
          <a:p>
            <a:pPr marL="0" lvl="0" indent="0">
              <a:spcBef>
                <a:spcPts val="0"/>
              </a:spcBef>
              <a:buSzPts val="2500"/>
              <a:buNone/>
            </a:pPr>
            <a:endParaRPr lang="en-GB" sz="2400" dirty="0">
              <a:latin typeface="Comic Sans MS"/>
              <a:ea typeface="Comic Sans MS"/>
              <a:cs typeface="Comic Sans MS"/>
              <a:sym typeface="Comic Sans MS"/>
            </a:endParaRPr>
          </a:p>
          <a:p>
            <a:pPr marL="0" lvl="0" indent="0">
              <a:spcBef>
                <a:spcPts val="0"/>
              </a:spcBef>
              <a:buSzPts val="2500"/>
              <a:buNone/>
            </a:pPr>
            <a:r>
              <a:rPr lang="en-GB" sz="2400" b="1" dirty="0">
                <a:latin typeface="Comic Sans MS"/>
                <a:ea typeface="Comic Sans MS"/>
                <a:cs typeface="Comic Sans MS"/>
                <a:sym typeface="Comic Sans MS"/>
              </a:rPr>
              <a:t>GPC</a:t>
            </a:r>
            <a:r>
              <a:rPr lang="en-GB" sz="2400" dirty="0">
                <a:latin typeface="Comic Sans MS"/>
                <a:ea typeface="Comic Sans MS"/>
                <a:cs typeface="Comic Sans MS"/>
                <a:sym typeface="Comic Sans MS"/>
              </a:rPr>
              <a:t> = Grapheme Phoneme Correspondence – knowing which sounds go with which letters </a:t>
            </a:r>
            <a:br>
              <a:rPr lang="en-GB" sz="2400" dirty="0">
                <a:latin typeface="Comic Sans MS"/>
                <a:ea typeface="Comic Sans MS"/>
                <a:cs typeface="Comic Sans MS"/>
                <a:sym typeface="Comic Sans MS"/>
              </a:rPr>
            </a:br>
            <a:br>
              <a:rPr lang="en-GB" sz="2400" dirty="0">
                <a:latin typeface="Comic Sans MS"/>
                <a:ea typeface="Comic Sans MS"/>
                <a:cs typeface="Comic Sans MS"/>
                <a:sym typeface="Comic Sans MS"/>
              </a:rPr>
            </a:br>
            <a:r>
              <a:rPr lang="en-GB" sz="2400" b="1" dirty="0">
                <a:latin typeface="Comic Sans MS"/>
                <a:ea typeface="Comic Sans MS"/>
                <a:cs typeface="Comic Sans MS"/>
                <a:sym typeface="Comic Sans MS"/>
              </a:rPr>
              <a:t>Blending</a:t>
            </a:r>
            <a:r>
              <a:rPr lang="en-GB" sz="2400" dirty="0">
                <a:latin typeface="Comic Sans MS"/>
                <a:ea typeface="Comic Sans MS"/>
                <a:cs typeface="Comic Sans MS"/>
                <a:sym typeface="Comic Sans MS"/>
              </a:rPr>
              <a:t> – Recognising individual sounds, merging them together e.g. t-</a:t>
            </a:r>
            <a:r>
              <a:rPr lang="en-GB" sz="2400" dirty="0" err="1">
                <a:latin typeface="Comic Sans MS"/>
                <a:ea typeface="Comic Sans MS"/>
                <a:cs typeface="Comic Sans MS"/>
                <a:sym typeface="Comic Sans MS"/>
              </a:rPr>
              <a:t>i</a:t>
            </a:r>
            <a:r>
              <a:rPr lang="en-GB" sz="2400" dirty="0">
                <a:latin typeface="Comic Sans MS"/>
                <a:ea typeface="Comic Sans MS"/>
                <a:cs typeface="Comic Sans MS"/>
                <a:sym typeface="Comic Sans MS"/>
              </a:rPr>
              <a:t>-n. This is the basis of reading. </a:t>
            </a:r>
            <a:br>
              <a:rPr lang="en-GB" sz="2400" dirty="0">
                <a:latin typeface="Comic Sans MS"/>
                <a:ea typeface="Comic Sans MS"/>
                <a:cs typeface="Comic Sans MS"/>
                <a:sym typeface="Comic Sans MS"/>
              </a:rPr>
            </a:br>
            <a:br>
              <a:rPr lang="en-GB" sz="2400" dirty="0">
                <a:latin typeface="Comic Sans MS"/>
                <a:ea typeface="Comic Sans MS"/>
                <a:cs typeface="Comic Sans MS"/>
                <a:sym typeface="Comic Sans MS"/>
              </a:rPr>
            </a:br>
            <a:r>
              <a:rPr lang="en-GB" sz="2400" b="1" dirty="0">
                <a:latin typeface="Comic Sans MS"/>
                <a:ea typeface="Comic Sans MS"/>
                <a:cs typeface="Comic Sans MS"/>
                <a:sym typeface="Comic Sans MS"/>
              </a:rPr>
              <a:t>Segmenting -  </a:t>
            </a:r>
            <a:r>
              <a:rPr lang="en-GB" sz="2400" dirty="0">
                <a:latin typeface="Comic Sans MS"/>
                <a:ea typeface="Comic Sans MS"/>
                <a:cs typeface="Comic Sans MS"/>
                <a:sym typeface="Comic Sans MS"/>
              </a:rPr>
              <a:t>Chopping up a word and saying the individual sounds in order and putting it back together e.g. t-</a:t>
            </a:r>
            <a:r>
              <a:rPr lang="en-GB" sz="2400" dirty="0" err="1">
                <a:latin typeface="Comic Sans MS"/>
                <a:ea typeface="Comic Sans MS"/>
                <a:cs typeface="Comic Sans MS"/>
                <a:sym typeface="Comic Sans MS"/>
              </a:rPr>
              <a:t>i</a:t>
            </a:r>
            <a:r>
              <a:rPr lang="en-GB" sz="2400" dirty="0">
                <a:latin typeface="Comic Sans MS"/>
                <a:ea typeface="Comic Sans MS"/>
                <a:cs typeface="Comic Sans MS"/>
                <a:sym typeface="Comic Sans MS"/>
              </a:rPr>
              <a:t>-n, f-r-o-g, </a:t>
            </a:r>
            <a:r>
              <a:rPr lang="en-GB" sz="2400" dirty="0" err="1">
                <a:latin typeface="Comic Sans MS"/>
                <a:ea typeface="Comic Sans MS"/>
                <a:cs typeface="Comic Sans MS"/>
                <a:sym typeface="Comic Sans MS"/>
              </a:rPr>
              <a:t>sh</a:t>
            </a:r>
            <a:r>
              <a:rPr lang="en-GB" sz="2400" dirty="0">
                <a:latin typeface="Comic Sans MS"/>
                <a:ea typeface="Comic Sans MS"/>
                <a:cs typeface="Comic Sans MS"/>
                <a:sym typeface="Comic Sans MS"/>
              </a:rPr>
              <a:t>-</a:t>
            </a:r>
            <a:r>
              <a:rPr lang="en-GB" sz="2400" dirty="0" err="1">
                <a:latin typeface="Comic Sans MS"/>
                <a:ea typeface="Comic Sans MS"/>
                <a:cs typeface="Comic Sans MS"/>
                <a:sym typeface="Comic Sans MS"/>
              </a:rPr>
              <a:t>i</a:t>
            </a:r>
            <a:r>
              <a:rPr lang="en-GB" sz="2400" dirty="0">
                <a:latin typeface="Comic Sans MS"/>
                <a:ea typeface="Comic Sans MS"/>
                <a:cs typeface="Comic Sans MS"/>
                <a:sym typeface="Comic Sans MS"/>
              </a:rPr>
              <a:t>-p. This is the basis for writing</a:t>
            </a:r>
          </a:p>
          <a:p>
            <a:pPr marL="0" lvl="0" indent="0">
              <a:spcBef>
                <a:spcPts val="0"/>
              </a:spcBef>
              <a:buSzPts val="2500"/>
              <a:buNone/>
            </a:pPr>
            <a:br>
              <a:rPr lang="en-GB" sz="2400" dirty="0">
                <a:latin typeface="Comic Sans MS"/>
                <a:ea typeface="Comic Sans MS"/>
                <a:cs typeface="Comic Sans MS"/>
                <a:sym typeface="Comic Sans MS"/>
              </a:rPr>
            </a:br>
            <a:r>
              <a:rPr lang="en-GB" sz="2400" b="1" dirty="0">
                <a:latin typeface="Comic Sans MS"/>
                <a:ea typeface="Comic Sans MS"/>
                <a:cs typeface="Comic Sans MS"/>
                <a:sym typeface="Comic Sans MS"/>
              </a:rPr>
              <a:t>Digraph</a:t>
            </a:r>
            <a:r>
              <a:rPr lang="en-GB" sz="2400" dirty="0">
                <a:latin typeface="Comic Sans MS"/>
                <a:ea typeface="Comic Sans MS"/>
                <a:cs typeface="Comic Sans MS"/>
                <a:sym typeface="Comic Sans MS"/>
              </a:rPr>
              <a:t> - A combination of two letters representing one sound, as in </a:t>
            </a:r>
            <a:r>
              <a:rPr lang="en-GB" sz="2400" dirty="0" err="1">
                <a:latin typeface="Comic Sans MS"/>
                <a:ea typeface="Comic Sans MS"/>
                <a:cs typeface="Comic Sans MS"/>
                <a:sym typeface="Comic Sans MS"/>
              </a:rPr>
              <a:t>sh</a:t>
            </a:r>
            <a:r>
              <a:rPr lang="en-GB" sz="2400" dirty="0">
                <a:latin typeface="Comic Sans MS"/>
                <a:ea typeface="Comic Sans MS"/>
                <a:cs typeface="Comic Sans MS"/>
                <a:sym typeface="Comic Sans MS"/>
              </a:rPr>
              <a:t>, ck, </a:t>
            </a:r>
            <a:r>
              <a:rPr lang="en-GB" sz="2400" dirty="0" err="1">
                <a:latin typeface="Comic Sans MS"/>
                <a:ea typeface="Comic Sans MS"/>
                <a:cs typeface="Comic Sans MS"/>
                <a:sym typeface="Comic Sans MS"/>
              </a:rPr>
              <a:t>ee</a:t>
            </a:r>
            <a:r>
              <a:rPr lang="en-GB" sz="2400" dirty="0">
                <a:latin typeface="Comic Sans MS"/>
                <a:ea typeface="Comic Sans MS"/>
                <a:cs typeface="Comic Sans MS"/>
                <a:sym typeface="Comic Sans MS"/>
              </a:rPr>
              <a:t>.</a:t>
            </a:r>
          </a:p>
          <a:p>
            <a:pPr marL="0" lvl="0" indent="0">
              <a:spcBef>
                <a:spcPts val="0"/>
              </a:spcBef>
              <a:buSzPts val="2500"/>
              <a:buNone/>
            </a:pPr>
            <a:endParaRPr lang="en-GB" sz="2400" b="1" dirty="0">
              <a:latin typeface="Comic Sans MS"/>
              <a:ea typeface="Comic Sans MS"/>
              <a:cs typeface="Comic Sans MS"/>
              <a:sym typeface="Comic Sans MS"/>
            </a:endParaRPr>
          </a:p>
          <a:p>
            <a:pPr marL="0" lvl="0" indent="0">
              <a:spcBef>
                <a:spcPts val="0"/>
              </a:spcBef>
              <a:buSzPts val="2500"/>
              <a:buNone/>
            </a:pPr>
            <a:r>
              <a:rPr lang="en-GB" sz="2400" b="1" dirty="0">
                <a:latin typeface="Comic Sans MS"/>
                <a:ea typeface="Comic Sans MS"/>
                <a:cs typeface="Comic Sans MS"/>
                <a:sym typeface="Comic Sans MS"/>
              </a:rPr>
              <a:t>Trigraph</a:t>
            </a:r>
            <a:r>
              <a:rPr lang="en-GB" sz="2400" dirty="0">
                <a:latin typeface="Comic Sans MS"/>
                <a:ea typeface="Comic Sans MS"/>
                <a:cs typeface="Comic Sans MS"/>
                <a:sym typeface="Comic Sans MS"/>
              </a:rPr>
              <a:t> – A combination of three letters representing one sound e.g. </a:t>
            </a:r>
            <a:r>
              <a:rPr lang="en-GB" sz="2400" dirty="0" err="1">
                <a:latin typeface="Comic Sans MS"/>
                <a:ea typeface="Comic Sans MS"/>
                <a:cs typeface="Comic Sans MS"/>
                <a:sym typeface="Comic Sans MS"/>
              </a:rPr>
              <a:t>igh</a:t>
            </a:r>
            <a:r>
              <a:rPr lang="en-GB" sz="2400" dirty="0">
                <a:latin typeface="Comic Sans MS"/>
                <a:ea typeface="Comic Sans MS"/>
                <a:cs typeface="Comic Sans MS"/>
                <a:sym typeface="Comic Sans MS"/>
              </a:rPr>
              <a:t>.</a:t>
            </a:r>
            <a:endParaRPr sz="2400" dirty="0">
              <a:latin typeface="Comic Sans MS"/>
              <a:ea typeface="Comic Sans MS"/>
              <a:cs typeface="Comic Sans MS"/>
              <a:sym typeface="Comic Sans MS"/>
            </a:endParaRPr>
          </a:p>
        </p:txBody>
      </p:sp>
      <p:sp>
        <p:nvSpPr>
          <p:cNvPr id="112" name="Google Shape;112;p3"/>
          <p:cNvSpPr txBox="1"/>
          <p:nvPr/>
        </p:nvSpPr>
        <p:spPr>
          <a:xfrm>
            <a:off x="0" y="82345"/>
            <a:ext cx="12191999" cy="5232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en-GB" sz="2800" b="1" i="0" u="sng" strike="noStrike" cap="none">
                <a:solidFill>
                  <a:srgbClr val="FF0000"/>
                </a:solidFill>
                <a:latin typeface="Comic Sans MS"/>
                <a:ea typeface="Comic Sans MS"/>
                <a:cs typeface="Comic Sans MS"/>
                <a:sym typeface="Comic Sans MS"/>
              </a:rPr>
              <a:t>Phonics Glossary </a:t>
            </a:r>
            <a:endParaRPr sz="2800" b="1" i="0" u="sng" strike="noStrike" cap="none">
              <a:solidFill>
                <a:srgbClr val="FF0000"/>
              </a:solidFill>
              <a:latin typeface="Comic Sans MS"/>
              <a:ea typeface="Comic Sans MS"/>
              <a:cs typeface="Comic Sans MS"/>
              <a:sym typeface="Comic Sans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31"/>
          <p:cNvSpPr txBox="1">
            <a:spLocks noGrp="1"/>
          </p:cNvSpPr>
          <p:nvPr>
            <p:ph type="title"/>
          </p:nvPr>
        </p:nvSpPr>
        <p:spPr>
          <a:xfrm>
            <a:off x="1" y="0"/>
            <a:ext cx="6153148" cy="1082675"/>
          </a:xfrm>
          <a:prstGeom prst="rect">
            <a:avLst/>
          </a:prstGeom>
          <a:solidFill>
            <a:schemeClr val="accent1"/>
          </a:solid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GB" sz="5400" dirty="0">
                <a:latin typeface="Comic Sans MS"/>
                <a:ea typeface="Comic Sans MS"/>
                <a:cs typeface="Comic Sans MS"/>
                <a:sym typeface="Comic Sans MS"/>
              </a:rPr>
              <a:t>Phase 1</a:t>
            </a:r>
            <a:endParaRPr sz="5400" dirty="0">
              <a:latin typeface="Comic Sans MS"/>
              <a:ea typeface="Comic Sans MS"/>
              <a:cs typeface="Comic Sans MS"/>
              <a:sym typeface="Comic Sans MS"/>
            </a:endParaRPr>
          </a:p>
        </p:txBody>
      </p:sp>
      <p:sp>
        <p:nvSpPr>
          <p:cNvPr id="118" name="Google Shape;118;p31"/>
          <p:cNvSpPr txBox="1"/>
          <p:nvPr/>
        </p:nvSpPr>
        <p:spPr>
          <a:xfrm>
            <a:off x="308324" y="1149040"/>
            <a:ext cx="6019800" cy="56337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GB" sz="2400" b="0" i="0" u="sng" strike="noStrike" cap="none">
                <a:solidFill>
                  <a:srgbClr val="000000"/>
                </a:solidFill>
                <a:latin typeface="Comic Sans MS"/>
                <a:ea typeface="Comic Sans MS"/>
                <a:cs typeface="Comic Sans MS"/>
                <a:sym typeface="Comic Sans MS"/>
              </a:rPr>
              <a:t>There are 7 aspects… </a:t>
            </a:r>
            <a:endParaRPr/>
          </a:p>
          <a:p>
            <a:pPr marL="0" marR="0" lvl="0" indent="0" algn="ctr" rtl="0">
              <a:lnSpc>
                <a:spcPct val="100000"/>
              </a:lnSpc>
              <a:spcBef>
                <a:spcPts val="0"/>
              </a:spcBef>
              <a:spcAft>
                <a:spcPts val="0"/>
              </a:spcAft>
              <a:buNone/>
            </a:pPr>
            <a:endParaRPr sz="2400" b="0" i="0" u="sng" strike="noStrike" cap="none">
              <a:solidFill>
                <a:srgbClr val="000000"/>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400"/>
              <a:buFont typeface="Arial"/>
              <a:buChar char="•"/>
            </a:pPr>
            <a:r>
              <a:rPr lang="en-GB" sz="2400" b="0" i="0" u="none" strike="noStrike" cap="none">
                <a:solidFill>
                  <a:srgbClr val="000000"/>
                </a:solidFill>
                <a:latin typeface="Comic Sans MS"/>
                <a:ea typeface="Comic Sans MS"/>
                <a:cs typeface="Comic Sans MS"/>
                <a:sym typeface="Comic Sans MS"/>
              </a:rPr>
              <a:t>Environmental sounds </a:t>
            </a:r>
            <a:endParaRPr/>
          </a:p>
          <a:p>
            <a:pPr marL="342900" marR="0" lvl="0" indent="-19050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400"/>
              <a:buFont typeface="Arial"/>
              <a:buChar char="•"/>
            </a:pPr>
            <a:r>
              <a:rPr lang="en-GB" sz="2400" b="0" i="0" u="none" strike="noStrike" cap="none">
                <a:solidFill>
                  <a:srgbClr val="000000"/>
                </a:solidFill>
                <a:latin typeface="Comic Sans MS"/>
                <a:ea typeface="Comic Sans MS"/>
                <a:cs typeface="Comic Sans MS"/>
                <a:sym typeface="Comic Sans MS"/>
              </a:rPr>
              <a:t>Instrumental sounds </a:t>
            </a:r>
            <a:endParaRPr/>
          </a:p>
          <a:p>
            <a:pPr marL="342900" marR="0" lvl="0" indent="-19050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400"/>
              <a:buFont typeface="Arial"/>
              <a:buChar char="•"/>
            </a:pPr>
            <a:r>
              <a:rPr lang="en-GB" sz="2400" b="0" i="0" u="none" strike="noStrike" cap="none">
                <a:solidFill>
                  <a:srgbClr val="000000"/>
                </a:solidFill>
                <a:latin typeface="Comic Sans MS"/>
                <a:ea typeface="Comic Sans MS"/>
                <a:cs typeface="Comic Sans MS"/>
                <a:sym typeface="Comic Sans MS"/>
              </a:rPr>
              <a:t>Body percussion sounds </a:t>
            </a:r>
            <a:endParaRPr/>
          </a:p>
          <a:p>
            <a:pPr marL="342900" marR="0" lvl="0" indent="-19050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400"/>
              <a:buFont typeface="Arial"/>
              <a:buChar char="•"/>
            </a:pPr>
            <a:r>
              <a:rPr lang="en-GB" sz="2400" b="0" i="0" u="none" strike="noStrike" cap="none">
                <a:solidFill>
                  <a:srgbClr val="000000"/>
                </a:solidFill>
                <a:latin typeface="Comic Sans MS"/>
                <a:ea typeface="Comic Sans MS"/>
                <a:cs typeface="Comic Sans MS"/>
                <a:sym typeface="Comic Sans MS"/>
              </a:rPr>
              <a:t>Rhythm and Rhyme</a:t>
            </a:r>
            <a:endParaRPr/>
          </a:p>
          <a:p>
            <a:pPr marL="342900" marR="0" lvl="0" indent="-19050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400"/>
              <a:buFont typeface="Arial"/>
              <a:buChar char="•"/>
            </a:pPr>
            <a:r>
              <a:rPr lang="en-GB" sz="2400" b="0" i="0" u="none" strike="noStrike" cap="none">
                <a:solidFill>
                  <a:srgbClr val="000000"/>
                </a:solidFill>
                <a:latin typeface="Comic Sans MS"/>
                <a:ea typeface="Comic Sans MS"/>
                <a:cs typeface="Comic Sans MS"/>
                <a:sym typeface="Comic Sans MS"/>
              </a:rPr>
              <a:t>Alliteration </a:t>
            </a:r>
            <a:endParaRPr/>
          </a:p>
          <a:p>
            <a:pPr marL="342900" marR="0" lvl="0" indent="-19050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400"/>
              <a:buFont typeface="Arial"/>
              <a:buChar char="•"/>
            </a:pPr>
            <a:r>
              <a:rPr lang="en-GB" sz="2400" b="0" i="0" u="none" strike="noStrike" cap="none">
                <a:solidFill>
                  <a:srgbClr val="000000"/>
                </a:solidFill>
                <a:latin typeface="Comic Sans MS"/>
                <a:ea typeface="Comic Sans MS"/>
                <a:cs typeface="Comic Sans MS"/>
                <a:sym typeface="Comic Sans MS"/>
              </a:rPr>
              <a:t>Voice sounds </a:t>
            </a:r>
            <a:endParaRPr/>
          </a:p>
          <a:p>
            <a:pPr marL="342900" marR="0" lvl="0" indent="-190500" algn="l" rtl="0">
              <a:lnSpc>
                <a:spcPct val="100000"/>
              </a:lnSpc>
              <a:spcBef>
                <a:spcPts val="0"/>
              </a:spcBef>
              <a:spcAft>
                <a:spcPts val="0"/>
              </a:spcAft>
              <a:buClr>
                <a:srgbClr val="000000"/>
              </a:buClr>
              <a:buSzPts val="2400"/>
              <a:buFont typeface="Arial"/>
              <a:buNone/>
            </a:pPr>
            <a:endParaRPr sz="2400" b="0" i="0" u="none" strike="noStrike" cap="none">
              <a:solidFill>
                <a:srgbClr val="000000"/>
              </a:solidFill>
              <a:latin typeface="Comic Sans MS"/>
              <a:ea typeface="Comic Sans MS"/>
              <a:cs typeface="Comic Sans MS"/>
              <a:sym typeface="Comic Sans MS"/>
            </a:endParaRPr>
          </a:p>
          <a:p>
            <a:pPr marL="342900" marR="0" lvl="0" indent="-342900" algn="l" rtl="0">
              <a:lnSpc>
                <a:spcPct val="100000"/>
              </a:lnSpc>
              <a:spcBef>
                <a:spcPts val="0"/>
              </a:spcBef>
              <a:spcAft>
                <a:spcPts val="0"/>
              </a:spcAft>
              <a:buClr>
                <a:srgbClr val="000000"/>
              </a:buClr>
              <a:buSzPts val="2400"/>
              <a:buChar char="•"/>
            </a:pPr>
            <a:r>
              <a:rPr lang="en-GB" sz="2400" b="1" i="0" u="none" strike="noStrike" cap="none">
                <a:solidFill>
                  <a:srgbClr val="000000"/>
                </a:solidFill>
                <a:latin typeface="Comic Sans MS"/>
                <a:ea typeface="Comic Sans MS"/>
                <a:cs typeface="Comic Sans MS"/>
                <a:sym typeface="Comic Sans MS"/>
              </a:rPr>
              <a:t>Oral Blending and segmenting </a:t>
            </a:r>
            <a:endParaRPr b="1"/>
          </a:p>
        </p:txBody>
      </p:sp>
      <p:pic>
        <p:nvPicPr>
          <p:cNvPr id="119" name="Google Shape;119;p31" descr="Guess the sounds Pro – Apps on Google Play"/>
          <p:cNvPicPr preferRelativeResize="0"/>
          <p:nvPr/>
        </p:nvPicPr>
        <p:blipFill rotWithShape="1">
          <a:blip r:embed="rId3">
            <a:alphaModFix/>
          </a:blip>
          <a:srcRect/>
          <a:stretch/>
        </p:blipFill>
        <p:spPr>
          <a:xfrm>
            <a:off x="9278587" y="1082675"/>
            <a:ext cx="2719387" cy="2719388"/>
          </a:xfrm>
          <a:prstGeom prst="rect">
            <a:avLst/>
          </a:prstGeom>
          <a:noFill/>
          <a:ln>
            <a:noFill/>
          </a:ln>
        </p:spPr>
      </p:pic>
      <p:pic>
        <p:nvPicPr>
          <p:cNvPr id="120" name="Google Shape;120;p31" descr="Body Percussion Cards - Top Teacher"/>
          <p:cNvPicPr preferRelativeResize="0"/>
          <p:nvPr/>
        </p:nvPicPr>
        <p:blipFill rotWithShape="1">
          <a:blip r:embed="rId4">
            <a:alphaModFix/>
          </a:blip>
          <a:srcRect/>
          <a:stretch/>
        </p:blipFill>
        <p:spPr>
          <a:xfrm>
            <a:off x="6167790" y="236537"/>
            <a:ext cx="2920207" cy="2920207"/>
          </a:xfrm>
          <a:prstGeom prst="rect">
            <a:avLst/>
          </a:prstGeom>
          <a:noFill/>
          <a:ln>
            <a:noFill/>
          </a:ln>
        </p:spPr>
      </p:pic>
      <p:pic>
        <p:nvPicPr>
          <p:cNvPr id="121" name="Google Shape;121;p31" descr="Man is Singing Karaoke clipart. Free download transparent .PNG | Creazilla"/>
          <p:cNvPicPr preferRelativeResize="0"/>
          <p:nvPr/>
        </p:nvPicPr>
        <p:blipFill rotWithShape="1">
          <a:blip r:embed="rId5">
            <a:alphaModFix/>
          </a:blip>
          <a:srcRect/>
          <a:stretch/>
        </p:blipFill>
        <p:spPr>
          <a:xfrm>
            <a:off x="6153149" y="3802063"/>
            <a:ext cx="1758246" cy="2279428"/>
          </a:xfrm>
          <a:prstGeom prst="rect">
            <a:avLst/>
          </a:prstGeom>
          <a:noFill/>
          <a:ln>
            <a:noFill/>
          </a:ln>
        </p:spPr>
      </p:pic>
      <p:pic>
        <p:nvPicPr>
          <p:cNvPr id="122" name="Google Shape;122;p31" descr="362 Rhyming Words Images, Stock Photos &amp; Vectors | Shutterstock"/>
          <p:cNvPicPr preferRelativeResize="0"/>
          <p:nvPr/>
        </p:nvPicPr>
        <p:blipFill rotWithShape="1">
          <a:blip r:embed="rId6">
            <a:alphaModFix/>
          </a:blip>
          <a:srcRect t="5376" b="8774"/>
          <a:stretch/>
        </p:blipFill>
        <p:spPr>
          <a:xfrm>
            <a:off x="8201452" y="4054427"/>
            <a:ext cx="3796522" cy="27269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8" name="Google Shape;128;p32"/>
          <p:cNvSpPr txBox="1">
            <a:spLocks noGrp="1"/>
          </p:cNvSpPr>
          <p:nvPr>
            <p:ph type="title"/>
          </p:nvPr>
        </p:nvSpPr>
        <p:spPr>
          <a:xfrm>
            <a:off x="1" y="180665"/>
            <a:ext cx="6648450" cy="1082675"/>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1800"/>
              <a:buNone/>
            </a:pPr>
            <a:r>
              <a:rPr lang="en-GB" sz="5400">
                <a:latin typeface="Comic Sans MS"/>
                <a:ea typeface="Comic Sans MS"/>
                <a:cs typeface="Comic Sans MS"/>
                <a:sym typeface="Comic Sans MS"/>
              </a:rPr>
              <a:t>Phase 2 </a:t>
            </a:r>
            <a:endParaRPr sz="5400">
              <a:latin typeface="Comic Sans MS"/>
              <a:ea typeface="Comic Sans MS"/>
              <a:cs typeface="Comic Sans MS"/>
              <a:sym typeface="Comic Sans MS"/>
            </a:endParaRPr>
          </a:p>
        </p:txBody>
      </p:sp>
      <p:sp>
        <p:nvSpPr>
          <p:cNvPr id="129" name="Google Shape;129;p32"/>
          <p:cNvSpPr txBox="1"/>
          <p:nvPr/>
        </p:nvSpPr>
        <p:spPr>
          <a:xfrm>
            <a:off x="6936058" y="735399"/>
            <a:ext cx="5255941" cy="583232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GB" sz="2400" b="0" i="0" u="none" strike="noStrike" cap="none" dirty="0">
                <a:solidFill>
                  <a:srgbClr val="000000"/>
                </a:solidFill>
                <a:latin typeface="Comic Sans MS"/>
                <a:ea typeface="Comic Sans MS"/>
                <a:cs typeface="Comic Sans MS"/>
                <a:sym typeface="Comic Sans MS"/>
              </a:rPr>
              <a:t>We teach the children…</a:t>
            </a:r>
            <a:endParaRPr dirty="0"/>
          </a:p>
          <a:p>
            <a:pPr marL="571500" marR="0" lvl="0" indent="-419100" algn="l" rtl="0">
              <a:lnSpc>
                <a:spcPct val="100000"/>
              </a:lnSpc>
              <a:spcBef>
                <a:spcPts val="0"/>
              </a:spcBef>
              <a:spcAft>
                <a:spcPts val="0"/>
              </a:spcAft>
              <a:buClr>
                <a:srgbClr val="000000"/>
              </a:buClr>
              <a:buSzPts val="2400"/>
              <a:buFont typeface="Arial"/>
              <a:buNone/>
            </a:pPr>
            <a:endParaRPr sz="2400" b="0" i="0" u="none" strike="noStrike" cap="none" dirty="0">
              <a:solidFill>
                <a:srgbClr val="000000"/>
              </a:solidFill>
              <a:latin typeface="Comic Sans MS"/>
              <a:ea typeface="Comic Sans MS"/>
              <a:cs typeface="Comic Sans MS"/>
              <a:sym typeface="Comic Sans MS"/>
            </a:endParaRPr>
          </a:p>
          <a:p>
            <a:pPr marL="571500" marR="0" lvl="0" indent="-571500" algn="l" rtl="0">
              <a:spcBef>
                <a:spcPts val="0"/>
              </a:spcBef>
              <a:spcAft>
                <a:spcPts val="0"/>
              </a:spcAft>
              <a:buClr>
                <a:srgbClr val="000000"/>
              </a:buClr>
              <a:buSzPts val="2400"/>
              <a:buFont typeface="Arial"/>
              <a:buChar char="•"/>
            </a:pPr>
            <a:r>
              <a:rPr lang="en-GB" sz="2400" b="0" i="0" u="none" strike="noStrike" cap="none" dirty="0">
                <a:solidFill>
                  <a:srgbClr val="000000"/>
                </a:solidFill>
                <a:latin typeface="Comic Sans MS"/>
                <a:ea typeface="Comic Sans MS"/>
                <a:cs typeface="Comic Sans MS"/>
                <a:sym typeface="Comic Sans MS"/>
              </a:rPr>
              <a:t>How to say the sound </a:t>
            </a:r>
            <a:endParaRPr lang="en-GB" sz="2400" dirty="0">
              <a:ea typeface="Comic Sans MS"/>
            </a:endParaRPr>
          </a:p>
          <a:p>
            <a:pPr marL="571500" marR="0" lvl="0" indent="-571500" algn="l" rtl="0">
              <a:spcBef>
                <a:spcPts val="0"/>
              </a:spcBef>
              <a:spcAft>
                <a:spcPts val="0"/>
              </a:spcAft>
              <a:buClr>
                <a:srgbClr val="000000"/>
              </a:buClr>
              <a:buSzPts val="2400"/>
              <a:buFont typeface="Arial"/>
              <a:buChar char="•"/>
            </a:pPr>
            <a:r>
              <a:rPr lang="en-GB" sz="2400" b="0" i="0" u="none" strike="noStrike" cap="none" dirty="0">
                <a:solidFill>
                  <a:srgbClr val="000000"/>
                </a:solidFill>
                <a:latin typeface="Comic Sans MS"/>
                <a:ea typeface="Comic Sans MS"/>
                <a:cs typeface="Comic Sans MS"/>
                <a:sym typeface="Comic Sans MS"/>
              </a:rPr>
              <a:t>What the sound looks like </a:t>
            </a:r>
            <a:endParaRPr lang="en-GB" sz="2400" dirty="0">
              <a:ea typeface="Comic Sans MS"/>
            </a:endParaRPr>
          </a:p>
          <a:p>
            <a:pPr marL="571500" marR="0" lvl="0" indent="-571500" algn="l" rtl="0">
              <a:spcBef>
                <a:spcPts val="0"/>
              </a:spcBef>
              <a:spcAft>
                <a:spcPts val="0"/>
              </a:spcAft>
              <a:buClr>
                <a:srgbClr val="000000"/>
              </a:buClr>
              <a:buSzPts val="2400"/>
              <a:buFont typeface="Arial"/>
              <a:buChar char="•"/>
            </a:pPr>
            <a:r>
              <a:rPr lang="en-GB" sz="2400" b="0" i="0" u="none" strike="noStrike" cap="none" dirty="0">
                <a:solidFill>
                  <a:srgbClr val="000000"/>
                </a:solidFill>
                <a:latin typeface="Comic Sans MS"/>
                <a:ea typeface="Comic Sans MS"/>
                <a:cs typeface="Comic Sans MS"/>
                <a:sym typeface="Comic Sans MS"/>
              </a:rPr>
              <a:t>A ‘cued articulation’ action to go with the sound to help them remember how to say it </a:t>
            </a:r>
            <a:endParaRPr lang="en-GB" sz="2400" dirty="0">
              <a:latin typeface="Comic Sans MS"/>
              <a:ea typeface="Comic Sans MS"/>
              <a:cs typeface="Comic Sans MS"/>
              <a:sym typeface="Comic Sans MS"/>
            </a:endParaRPr>
          </a:p>
          <a:p>
            <a:pPr marL="571500" marR="0" lvl="0" indent="-571500" algn="l" rtl="0">
              <a:spcBef>
                <a:spcPts val="0"/>
              </a:spcBef>
              <a:spcAft>
                <a:spcPts val="0"/>
              </a:spcAft>
              <a:buClr>
                <a:srgbClr val="000000"/>
              </a:buClr>
              <a:buSzPts val="2400"/>
              <a:buFont typeface="Arial"/>
              <a:buChar char="•"/>
            </a:pPr>
            <a:r>
              <a:rPr lang="en-GB" sz="2400" dirty="0">
                <a:latin typeface="Comic Sans MS"/>
                <a:sym typeface="Comic Sans MS"/>
              </a:rPr>
              <a:t>A short rhyme to help remember what it looks like</a:t>
            </a:r>
          </a:p>
          <a:p>
            <a:pPr marL="571500" marR="0" lvl="0" indent="-571500" algn="l" rtl="0">
              <a:spcBef>
                <a:spcPts val="0"/>
              </a:spcBef>
              <a:spcAft>
                <a:spcPts val="0"/>
              </a:spcAft>
              <a:buClr>
                <a:srgbClr val="000000"/>
              </a:buClr>
              <a:buSzPts val="2400"/>
              <a:buFont typeface="Arial"/>
              <a:buChar char="•"/>
            </a:pPr>
            <a:r>
              <a:rPr lang="en-GB" sz="2400" dirty="0">
                <a:latin typeface="Comic Sans MS"/>
                <a:sym typeface="Comic Sans MS"/>
              </a:rPr>
              <a:t>How to write it</a:t>
            </a:r>
            <a:endParaRPr lang="en-GB" sz="2400" dirty="0"/>
          </a:p>
          <a:p>
            <a:pPr marL="571500" marR="0" lvl="0" indent="-571500" algn="l" rtl="0">
              <a:spcBef>
                <a:spcPts val="0"/>
              </a:spcBef>
              <a:spcAft>
                <a:spcPts val="0"/>
              </a:spcAft>
              <a:buClr>
                <a:srgbClr val="000000"/>
              </a:buClr>
              <a:buSzPts val="2400"/>
              <a:buFont typeface="Arial"/>
              <a:buChar char="•"/>
            </a:pPr>
            <a:r>
              <a:rPr lang="en-GB" sz="2400" b="0" i="0" u="none" strike="noStrike" cap="none" dirty="0">
                <a:solidFill>
                  <a:srgbClr val="000000"/>
                </a:solidFill>
                <a:latin typeface="Comic Sans MS"/>
                <a:ea typeface="Comic Sans MS"/>
                <a:cs typeface="Comic Sans MS"/>
                <a:sym typeface="Comic Sans MS"/>
              </a:rPr>
              <a:t>How to read words and sentences using these sounds</a:t>
            </a:r>
          </a:p>
          <a:p>
            <a:pPr marL="571500" marR="0" lvl="0" indent="-571500" algn="l" rtl="0">
              <a:spcBef>
                <a:spcPts val="0"/>
              </a:spcBef>
              <a:spcAft>
                <a:spcPts val="0"/>
              </a:spcAft>
              <a:buClr>
                <a:srgbClr val="000000"/>
              </a:buClr>
              <a:buSzPts val="2400"/>
              <a:buFont typeface="Arial"/>
              <a:buChar char="•"/>
            </a:pPr>
            <a:r>
              <a:rPr lang="en-GB" sz="2400" dirty="0">
                <a:latin typeface="Comic Sans MS"/>
                <a:sym typeface="Comic Sans MS"/>
              </a:rPr>
              <a:t>How to write words using these sounds </a:t>
            </a:r>
            <a:endParaRPr sz="2400" dirty="0"/>
          </a:p>
          <a:p>
            <a:pPr marL="571500" marR="0" lvl="0" indent="-495300" algn="l" rtl="0">
              <a:lnSpc>
                <a:spcPct val="100000"/>
              </a:lnSpc>
              <a:spcBef>
                <a:spcPts val="0"/>
              </a:spcBef>
              <a:spcAft>
                <a:spcPts val="0"/>
              </a:spcAft>
              <a:buClr>
                <a:srgbClr val="000000"/>
              </a:buClr>
              <a:buSzPts val="1200"/>
              <a:buFont typeface="Arial"/>
              <a:buNone/>
            </a:pPr>
            <a:endParaRPr sz="1200" b="0" i="0" u="none" strike="noStrike" cap="none" dirty="0">
              <a:solidFill>
                <a:srgbClr val="000000"/>
              </a:solidFill>
              <a:latin typeface="Comic Sans MS"/>
              <a:ea typeface="Comic Sans MS"/>
              <a:cs typeface="Comic Sans MS"/>
              <a:sym typeface="Comic Sans MS"/>
            </a:endParaRPr>
          </a:p>
          <a:p>
            <a:pPr marL="571500" marR="0" lvl="0" indent="-571500" algn="l" rtl="0">
              <a:lnSpc>
                <a:spcPct val="100000"/>
              </a:lnSpc>
              <a:spcBef>
                <a:spcPts val="0"/>
              </a:spcBef>
              <a:spcAft>
                <a:spcPts val="0"/>
              </a:spcAft>
              <a:buClr>
                <a:srgbClr val="000000"/>
              </a:buClr>
              <a:buSzPts val="2400"/>
              <a:buFont typeface="Arial"/>
              <a:buChar char="•"/>
            </a:pPr>
            <a:endParaRPr dirty="0"/>
          </a:p>
          <a:p>
            <a:pPr marL="571500" marR="0" lvl="0" indent="-501650" algn="l" rtl="0">
              <a:lnSpc>
                <a:spcPct val="100000"/>
              </a:lnSpc>
              <a:spcBef>
                <a:spcPts val="0"/>
              </a:spcBef>
              <a:spcAft>
                <a:spcPts val="0"/>
              </a:spcAft>
              <a:buClr>
                <a:srgbClr val="000000"/>
              </a:buClr>
              <a:buSzPts val="1100"/>
              <a:buFont typeface="Arial"/>
              <a:buNone/>
            </a:pPr>
            <a:endParaRPr sz="1100" b="0" i="0" u="none" strike="noStrike" cap="none" dirty="0">
              <a:solidFill>
                <a:srgbClr val="000000"/>
              </a:solidFill>
              <a:latin typeface="Comic Sans MS"/>
              <a:ea typeface="Comic Sans MS"/>
              <a:cs typeface="Comic Sans MS"/>
              <a:sym typeface="Comic Sans MS"/>
            </a:endParaRPr>
          </a:p>
        </p:txBody>
      </p:sp>
      <p:sp>
        <p:nvSpPr>
          <p:cNvPr id="130" name="Google Shape;130;p32"/>
          <p:cNvSpPr txBox="1"/>
          <p:nvPr/>
        </p:nvSpPr>
        <p:spPr>
          <a:xfrm>
            <a:off x="1" y="0"/>
            <a:ext cx="6153148" cy="1082675"/>
          </a:xfrm>
          <a:prstGeom prst="rect">
            <a:avLst/>
          </a:prstGeom>
          <a:solidFill>
            <a:srgbClr val="F4B081"/>
          </a:solidFill>
          <a:ln>
            <a:noFill/>
          </a:ln>
        </p:spPr>
        <p:txBody>
          <a:bodyPr spcFirstLastPara="1" wrap="square" lIns="91425" tIns="45700" rIns="91425" bIns="45700" anchor="ctr" anchorCtr="0">
            <a:normAutofit/>
          </a:bodyPr>
          <a:lstStyle/>
          <a:p>
            <a:pPr marL="0" marR="0" lvl="0" indent="0" algn="ctr" rtl="0">
              <a:lnSpc>
                <a:spcPct val="90000"/>
              </a:lnSpc>
              <a:spcBef>
                <a:spcPts val="0"/>
              </a:spcBef>
              <a:spcAft>
                <a:spcPts val="0"/>
              </a:spcAft>
              <a:buClr>
                <a:schemeClr val="dk1"/>
              </a:buClr>
              <a:buSzPts val="1800"/>
              <a:buFont typeface="Calibri"/>
              <a:buNone/>
            </a:pPr>
            <a:r>
              <a:rPr lang="en-GB" sz="5400" b="0" i="0" u="none" strike="noStrike" cap="none">
                <a:solidFill>
                  <a:schemeClr val="dk1"/>
                </a:solidFill>
                <a:latin typeface="Comic Sans MS"/>
                <a:ea typeface="Comic Sans MS"/>
                <a:cs typeface="Comic Sans MS"/>
                <a:sym typeface="Comic Sans MS"/>
              </a:rPr>
              <a:t>Phase 2</a:t>
            </a:r>
            <a:endParaRPr sz="5400" b="0" i="0" u="none" strike="noStrike" cap="none">
              <a:solidFill>
                <a:schemeClr val="dk1"/>
              </a:solidFill>
              <a:latin typeface="Comic Sans MS"/>
              <a:ea typeface="Comic Sans MS"/>
              <a:cs typeface="Comic Sans MS"/>
              <a:sym typeface="Comic Sans MS"/>
            </a:endParaRPr>
          </a:p>
        </p:txBody>
      </p:sp>
      <p:pic>
        <p:nvPicPr>
          <p:cNvPr id="2050" name="Picture 2" descr="Essential Letters and Sounds: Phase 2 Sound Mats for Reception/P1  (Classroom Resources (ELS)) : Dodson, Tara, Press, Katie: Amazon.co.uk:  Books">
            <a:extLst>
              <a:ext uri="{FF2B5EF4-FFF2-40B4-BE49-F238E27FC236}">
                <a16:creationId xmlns:a16="http://schemas.microsoft.com/office/drawing/2014/main" id="{AF837F6E-C5A1-08E1-EB06-07267718417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127" t="12952" r="4274" b="11940"/>
          <a:stretch/>
        </p:blipFill>
        <p:spPr bwMode="auto">
          <a:xfrm>
            <a:off x="345688" y="1293541"/>
            <a:ext cx="6093458" cy="5051503"/>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E0DB0EAC-DA3C-0CE9-23D4-085F0BF97A19}"/>
              </a:ext>
            </a:extLst>
          </p:cNvPr>
          <p:cNvSpPr/>
          <p:nvPr/>
        </p:nvSpPr>
        <p:spPr>
          <a:xfrm>
            <a:off x="5363737" y="5129561"/>
            <a:ext cx="1215483" cy="121548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7"/>
          <p:cNvSpPr txBox="1">
            <a:spLocks noGrp="1"/>
          </p:cNvSpPr>
          <p:nvPr>
            <p:ph type="title"/>
          </p:nvPr>
        </p:nvSpPr>
        <p:spPr>
          <a:xfrm>
            <a:off x="617220" y="365125"/>
            <a:ext cx="10515600"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latin typeface="Comic Sans MS"/>
                <a:ea typeface="Comic Sans MS"/>
                <a:cs typeface="Comic Sans MS"/>
                <a:sym typeface="Comic Sans MS"/>
              </a:rPr>
              <a:t>Cued Articulation</a:t>
            </a:r>
            <a:endParaRPr>
              <a:latin typeface="Comic Sans MS"/>
              <a:ea typeface="Comic Sans MS"/>
              <a:cs typeface="Comic Sans MS"/>
              <a:sym typeface="Comic Sans MS"/>
            </a:endParaRPr>
          </a:p>
        </p:txBody>
      </p:sp>
      <p:sp>
        <p:nvSpPr>
          <p:cNvPr id="144" name="Google Shape;144;p7"/>
          <p:cNvSpPr txBox="1"/>
          <p:nvPr/>
        </p:nvSpPr>
        <p:spPr>
          <a:xfrm>
            <a:off x="285750" y="1690688"/>
            <a:ext cx="8439150" cy="37856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chemeClr val="dk1"/>
                </a:solidFill>
                <a:latin typeface="Comic Sans MS"/>
                <a:ea typeface="Comic Sans MS"/>
                <a:cs typeface="Comic Sans MS"/>
                <a:sym typeface="Comic Sans MS"/>
              </a:rPr>
              <a:t>As we teach the sounds we also teach an action that goes alongside the sound. This is called cued articulation. The actions have been designed to remind the children how to make the sound and where the sound comes from.</a:t>
            </a:r>
            <a:endParaRPr sz="2400" b="0" i="0" u="none" strike="noStrike" cap="none" dirty="0">
              <a:solidFill>
                <a:srgbClr val="000000"/>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omic Sans MS"/>
              <a:ea typeface="Comic Sans MS"/>
              <a:cs typeface="Comic Sans MS"/>
              <a:sym typeface="Comic Sans MS"/>
            </a:endParaRPr>
          </a:p>
          <a:p>
            <a:pPr marL="0" marR="0" lvl="0" indent="0" algn="l" rtl="0">
              <a:lnSpc>
                <a:spcPct val="100000"/>
              </a:lnSpc>
              <a:spcBef>
                <a:spcPts val="0"/>
              </a:spcBef>
              <a:spcAft>
                <a:spcPts val="0"/>
              </a:spcAft>
              <a:buClr>
                <a:srgbClr val="000000"/>
              </a:buClr>
              <a:buSzPts val="2400"/>
              <a:buFont typeface="Arial"/>
              <a:buNone/>
            </a:pPr>
            <a:r>
              <a:rPr lang="en-GB" sz="2400" b="0" i="0" u="none" strike="noStrike" cap="none" dirty="0">
                <a:solidFill>
                  <a:schemeClr val="dk1"/>
                </a:solidFill>
                <a:latin typeface="Comic Sans MS"/>
                <a:ea typeface="Comic Sans MS"/>
                <a:cs typeface="Comic Sans MS"/>
                <a:sym typeface="Comic Sans MS"/>
              </a:rPr>
              <a:t>A video is on the school website </a:t>
            </a:r>
            <a:br>
              <a:rPr lang="en-GB" sz="2400" b="0" i="0" u="none" strike="noStrike" cap="none" dirty="0">
                <a:solidFill>
                  <a:schemeClr val="dk1"/>
                </a:solidFill>
                <a:latin typeface="Comic Sans MS"/>
                <a:ea typeface="Comic Sans MS"/>
                <a:cs typeface="Comic Sans MS"/>
                <a:sym typeface="Comic Sans MS"/>
              </a:rPr>
            </a:br>
            <a:r>
              <a:rPr lang="en-GB" sz="2400" b="0" i="0" u="none" strike="noStrike" cap="none" dirty="0">
                <a:solidFill>
                  <a:schemeClr val="dk1"/>
                </a:solidFill>
                <a:latin typeface="Comic Sans MS"/>
                <a:ea typeface="Comic Sans MS"/>
                <a:cs typeface="Comic Sans MS"/>
                <a:sym typeface="Comic Sans MS"/>
              </a:rPr>
              <a:t>if you ever want to be reminded of the actions</a:t>
            </a:r>
            <a:endParaRPr dirty="0"/>
          </a:p>
          <a:p>
            <a:pPr marL="0" marR="0" lvl="0" indent="0" algn="l" rtl="0">
              <a:lnSpc>
                <a:spcPct val="100000"/>
              </a:lnSpc>
              <a:spcBef>
                <a:spcPts val="0"/>
              </a:spcBef>
              <a:spcAft>
                <a:spcPts val="0"/>
              </a:spcAft>
              <a:buClr>
                <a:srgbClr val="000000"/>
              </a:buClr>
              <a:buSzPts val="2400"/>
              <a:buFont typeface="Arial"/>
              <a:buNone/>
            </a:pPr>
            <a:endParaRPr sz="2400" b="0" i="0" u="none" strike="noStrike" cap="none" dirty="0">
              <a:solidFill>
                <a:schemeClr val="dk1"/>
              </a:solidFill>
              <a:latin typeface="Comic Sans MS"/>
              <a:ea typeface="Comic Sans MS"/>
              <a:cs typeface="Comic Sans MS"/>
              <a:sym typeface="Comic Sans MS"/>
            </a:endParaRPr>
          </a:p>
        </p:txBody>
      </p:sp>
      <p:pic>
        <p:nvPicPr>
          <p:cNvPr id="145" name="Google Shape;145;p7"/>
          <p:cNvPicPr preferRelativeResize="0"/>
          <p:nvPr/>
        </p:nvPicPr>
        <p:blipFill rotWithShape="1">
          <a:blip r:embed="rId3">
            <a:alphaModFix/>
          </a:blip>
          <a:srcRect/>
          <a:stretch/>
        </p:blipFill>
        <p:spPr>
          <a:xfrm>
            <a:off x="9056370" y="365125"/>
            <a:ext cx="2550795" cy="306579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8"/>
          <p:cNvPicPr preferRelativeResize="0"/>
          <p:nvPr/>
        </p:nvPicPr>
        <p:blipFill rotWithShape="1">
          <a:blip r:embed="rId3">
            <a:alphaModFix/>
          </a:blip>
          <a:srcRect/>
          <a:stretch/>
        </p:blipFill>
        <p:spPr>
          <a:xfrm>
            <a:off x="1257515" y="2856463"/>
            <a:ext cx="2026920" cy="2458720"/>
          </a:xfrm>
          <a:prstGeom prst="rect">
            <a:avLst/>
          </a:prstGeom>
          <a:noFill/>
          <a:ln>
            <a:noFill/>
          </a:ln>
        </p:spPr>
      </p:pic>
      <p:pic>
        <p:nvPicPr>
          <p:cNvPr id="158" name="Google Shape;158;p8"/>
          <p:cNvPicPr preferRelativeResize="0"/>
          <p:nvPr/>
        </p:nvPicPr>
        <p:blipFill rotWithShape="1">
          <a:blip r:embed="rId4">
            <a:alphaModFix/>
          </a:blip>
          <a:srcRect/>
          <a:stretch/>
        </p:blipFill>
        <p:spPr>
          <a:xfrm>
            <a:off x="4446834" y="2925678"/>
            <a:ext cx="2009775" cy="2389505"/>
          </a:xfrm>
          <a:prstGeom prst="rect">
            <a:avLst/>
          </a:prstGeom>
          <a:noFill/>
          <a:ln>
            <a:noFill/>
          </a:ln>
        </p:spPr>
      </p:pic>
      <p:sp>
        <p:nvSpPr>
          <p:cNvPr id="159" name="Google Shape;159;p8"/>
          <p:cNvSpPr txBox="1">
            <a:spLocks noGrp="1"/>
          </p:cNvSpPr>
          <p:nvPr>
            <p:ph type="title"/>
          </p:nvPr>
        </p:nvSpPr>
        <p:spPr>
          <a:xfrm>
            <a:off x="838200" y="1530900"/>
            <a:ext cx="10515600" cy="1325563"/>
          </a:xfrm>
          <a:prstGeom prst="rect">
            <a:avLst/>
          </a:prstGeom>
          <a:noFill/>
          <a:ln>
            <a:noFill/>
          </a:ln>
        </p:spPr>
        <p:txBody>
          <a:bodyPr spcFirstLastPara="1" wrap="square" lIns="91425" tIns="45700" rIns="91425" bIns="45700" anchor="ctr" anchorCtr="0">
            <a:normAutofit/>
          </a:bodyPr>
          <a:lstStyle/>
          <a:p>
            <a:pPr marL="0" lvl="0" indent="0" rtl="0">
              <a:lnSpc>
                <a:spcPct val="90000"/>
              </a:lnSpc>
              <a:spcBef>
                <a:spcPts val="0"/>
              </a:spcBef>
              <a:spcAft>
                <a:spcPts val="0"/>
              </a:spcAft>
              <a:buClr>
                <a:schemeClr val="dk1"/>
              </a:buClr>
              <a:buSzPts val="7200"/>
              <a:buFont typeface="Arial"/>
              <a:buNone/>
            </a:pPr>
            <a:r>
              <a:rPr lang="en-GB" sz="7200" dirty="0">
                <a:latin typeface="Comic Sans MS" panose="030F0702030302020204" pitchFamily="66" charset="0"/>
                <a:ea typeface="Arial"/>
                <a:cs typeface="Arial"/>
                <a:sym typeface="Arial"/>
              </a:rPr>
              <a:t>    s           a           t</a:t>
            </a:r>
            <a:endParaRPr sz="7200" dirty="0">
              <a:latin typeface="Comic Sans MS" panose="030F0702030302020204" pitchFamily="66" charset="0"/>
              <a:ea typeface="Arial"/>
              <a:cs typeface="Arial"/>
              <a:sym typeface="Arial"/>
            </a:endParaRPr>
          </a:p>
        </p:txBody>
      </p:sp>
      <p:pic>
        <p:nvPicPr>
          <p:cNvPr id="160" name="Google Shape;160;p8"/>
          <p:cNvPicPr preferRelativeResize="0"/>
          <p:nvPr/>
        </p:nvPicPr>
        <p:blipFill rotWithShape="1">
          <a:blip r:embed="rId5">
            <a:alphaModFix/>
          </a:blip>
          <a:srcRect/>
          <a:stretch/>
        </p:blipFill>
        <p:spPr>
          <a:xfrm>
            <a:off x="8177638" y="2925678"/>
            <a:ext cx="2070100" cy="244983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166" name="Google Shape;166;p9"/>
          <p:cNvPicPr preferRelativeResize="0"/>
          <p:nvPr/>
        </p:nvPicPr>
        <p:blipFill rotWithShape="1">
          <a:blip r:embed="rId3">
            <a:alphaModFix/>
          </a:blip>
          <a:srcRect/>
          <a:stretch/>
        </p:blipFill>
        <p:spPr>
          <a:xfrm>
            <a:off x="1266087" y="2856463"/>
            <a:ext cx="2009775" cy="2415540"/>
          </a:xfrm>
          <a:prstGeom prst="rect">
            <a:avLst/>
          </a:prstGeom>
          <a:noFill/>
          <a:ln>
            <a:noFill/>
          </a:ln>
        </p:spPr>
      </p:pic>
      <p:pic>
        <p:nvPicPr>
          <p:cNvPr id="167" name="Google Shape;167;p9"/>
          <p:cNvPicPr preferRelativeResize="0"/>
          <p:nvPr/>
        </p:nvPicPr>
        <p:blipFill rotWithShape="1">
          <a:blip r:embed="rId4">
            <a:alphaModFix/>
          </a:blip>
          <a:srcRect/>
          <a:stretch/>
        </p:blipFill>
        <p:spPr>
          <a:xfrm>
            <a:off x="4511563" y="2899643"/>
            <a:ext cx="2009775" cy="2372360"/>
          </a:xfrm>
          <a:prstGeom prst="rect">
            <a:avLst/>
          </a:prstGeom>
          <a:noFill/>
          <a:ln>
            <a:noFill/>
          </a:ln>
        </p:spPr>
      </p:pic>
      <p:pic>
        <p:nvPicPr>
          <p:cNvPr id="168" name="Google Shape;168;p9"/>
          <p:cNvPicPr preferRelativeResize="0"/>
          <p:nvPr/>
        </p:nvPicPr>
        <p:blipFill rotWithShape="1">
          <a:blip r:embed="rId5">
            <a:alphaModFix/>
          </a:blip>
          <a:srcRect/>
          <a:stretch/>
        </p:blipFill>
        <p:spPr>
          <a:xfrm>
            <a:off x="8254870" y="2697748"/>
            <a:ext cx="2018665" cy="2415540"/>
          </a:xfrm>
          <a:prstGeom prst="rect">
            <a:avLst/>
          </a:prstGeom>
          <a:noFill/>
          <a:ln>
            <a:noFill/>
          </a:ln>
        </p:spPr>
      </p:pic>
      <p:sp>
        <p:nvSpPr>
          <p:cNvPr id="169" name="Google Shape;169;p9"/>
          <p:cNvSpPr txBox="1"/>
          <p:nvPr/>
        </p:nvSpPr>
        <p:spPr>
          <a:xfrm>
            <a:off x="838200" y="1473750"/>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7200"/>
              <a:buFont typeface="Arial"/>
              <a:buNone/>
            </a:pPr>
            <a:r>
              <a:rPr lang="en-GB" sz="7200" b="0" i="0" u="none" strike="noStrike" cap="none" dirty="0">
                <a:solidFill>
                  <a:schemeClr val="dk1"/>
                </a:solidFill>
                <a:latin typeface="Comic Sans MS" panose="030F0702030302020204" pitchFamily="66" charset="0"/>
                <a:sym typeface="Arial"/>
              </a:rPr>
              <a:t>    p           </a:t>
            </a:r>
            <a:r>
              <a:rPr lang="en-GB" sz="7200" b="0" i="0" u="none" strike="noStrike" cap="none" dirty="0" err="1">
                <a:solidFill>
                  <a:schemeClr val="dk1"/>
                </a:solidFill>
                <a:latin typeface="Comic Sans MS" panose="030F0702030302020204" pitchFamily="66" charset="0"/>
                <a:sym typeface="Arial"/>
              </a:rPr>
              <a:t>i</a:t>
            </a:r>
            <a:r>
              <a:rPr lang="en-GB" sz="7200" b="0" i="0" u="none" strike="noStrike" cap="none" dirty="0">
                <a:solidFill>
                  <a:schemeClr val="dk1"/>
                </a:solidFill>
                <a:latin typeface="Comic Sans MS" panose="030F0702030302020204" pitchFamily="66" charset="0"/>
                <a:sym typeface="Arial"/>
              </a:rPr>
              <a:t>            n</a:t>
            </a:r>
            <a:endParaRPr sz="7200" b="0" i="0" u="none" strike="noStrike" cap="none" dirty="0">
              <a:solidFill>
                <a:schemeClr val="dk1"/>
              </a:solidFill>
              <a:latin typeface="Comic Sans MS" panose="030F0702030302020204" pitchFamily="66" charset="0"/>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pic>
        <p:nvPicPr>
          <p:cNvPr id="175" name="Google Shape;175;p10"/>
          <p:cNvPicPr preferRelativeResize="0"/>
          <p:nvPr/>
        </p:nvPicPr>
        <p:blipFill rotWithShape="1">
          <a:blip r:embed="rId3">
            <a:alphaModFix/>
          </a:blip>
          <a:srcRect/>
          <a:stretch/>
        </p:blipFill>
        <p:spPr>
          <a:xfrm>
            <a:off x="1399719" y="2697748"/>
            <a:ext cx="2103120" cy="2468880"/>
          </a:xfrm>
          <a:prstGeom prst="rect">
            <a:avLst/>
          </a:prstGeom>
          <a:noFill/>
          <a:ln>
            <a:noFill/>
          </a:ln>
        </p:spPr>
      </p:pic>
      <p:pic>
        <p:nvPicPr>
          <p:cNvPr id="176" name="Google Shape;176;p10"/>
          <p:cNvPicPr preferRelativeResize="0"/>
          <p:nvPr/>
        </p:nvPicPr>
        <p:blipFill rotWithShape="1">
          <a:blip r:embed="rId4">
            <a:alphaModFix/>
          </a:blip>
          <a:srcRect/>
          <a:stretch/>
        </p:blipFill>
        <p:spPr>
          <a:xfrm>
            <a:off x="5099685" y="2726806"/>
            <a:ext cx="1992630" cy="2466975"/>
          </a:xfrm>
          <a:prstGeom prst="rect">
            <a:avLst/>
          </a:prstGeom>
          <a:noFill/>
          <a:ln>
            <a:noFill/>
          </a:ln>
        </p:spPr>
      </p:pic>
      <p:pic>
        <p:nvPicPr>
          <p:cNvPr id="177" name="Google Shape;177;p10"/>
          <p:cNvPicPr preferRelativeResize="0"/>
          <p:nvPr/>
        </p:nvPicPr>
        <p:blipFill rotWithShape="1">
          <a:blip r:embed="rId5">
            <a:alphaModFix/>
          </a:blip>
          <a:srcRect/>
          <a:stretch/>
        </p:blipFill>
        <p:spPr>
          <a:xfrm>
            <a:off x="8529771" y="2697748"/>
            <a:ext cx="2009775" cy="2466975"/>
          </a:xfrm>
          <a:prstGeom prst="rect">
            <a:avLst/>
          </a:prstGeom>
          <a:noFill/>
          <a:ln>
            <a:noFill/>
          </a:ln>
        </p:spPr>
      </p:pic>
      <p:sp>
        <p:nvSpPr>
          <p:cNvPr id="178" name="Google Shape;178;p10"/>
          <p:cNvSpPr txBox="1"/>
          <p:nvPr/>
        </p:nvSpPr>
        <p:spPr>
          <a:xfrm>
            <a:off x="1323115" y="1397550"/>
            <a:ext cx="10515600" cy="1325563"/>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dk1"/>
              </a:buClr>
              <a:buSzPts val="7200"/>
              <a:buFont typeface="Arial"/>
              <a:buNone/>
            </a:pPr>
            <a:r>
              <a:rPr lang="en-GB" sz="7200" b="0" i="0" u="none" strike="noStrike" cap="none" dirty="0">
                <a:solidFill>
                  <a:schemeClr val="dk1"/>
                </a:solidFill>
                <a:latin typeface="Comic Sans MS" panose="030F0702030302020204" pitchFamily="66" charset="0"/>
                <a:sym typeface="Arial"/>
              </a:rPr>
              <a:t>  m           d           g</a:t>
            </a:r>
            <a:endParaRPr sz="7200" b="0" i="0" u="none" strike="noStrike" cap="none" dirty="0">
              <a:solidFill>
                <a:schemeClr val="dk1"/>
              </a:solidFill>
              <a:latin typeface="Comic Sans MS" panose="030F0702030302020204" pitchFamily="66" charset="0"/>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116</TotalTime>
  <Words>1156</Words>
  <Application>Microsoft Office PowerPoint</Application>
  <PresentationFormat>Widescreen</PresentationFormat>
  <Paragraphs>146</Paragraphs>
  <Slides>21</Slides>
  <Notes>19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CCW Cursive Writing 1</vt:lpstr>
      <vt:lpstr>Comic Sans MS</vt:lpstr>
      <vt:lpstr>Office Theme</vt:lpstr>
      <vt:lpstr>Phonics and Reading</vt:lpstr>
      <vt:lpstr>What is phonics?</vt:lpstr>
      <vt:lpstr>PowerPoint Presentation</vt:lpstr>
      <vt:lpstr>Phase 1</vt:lpstr>
      <vt:lpstr>Phase 2 </vt:lpstr>
      <vt:lpstr>Cued Articulation</vt:lpstr>
      <vt:lpstr>    s           a           t</vt:lpstr>
      <vt:lpstr>PowerPoint Presentation</vt:lpstr>
      <vt:lpstr>PowerPoint Presentation</vt:lpstr>
      <vt:lpstr>PowerPoint Presentation</vt:lpstr>
      <vt:lpstr>PowerPoint Presentation</vt:lpstr>
      <vt:lpstr>PowerPoint Presentation</vt:lpstr>
      <vt:lpstr>We also teach Hard to Read and Spell Words (HRSW)  (used to be called tricky words) These are words you can’t sound out</vt:lpstr>
      <vt:lpstr>PowerPoint Presentation</vt:lpstr>
      <vt:lpstr>ELS Support at home </vt:lpstr>
      <vt:lpstr>Phase 2 </vt:lpstr>
      <vt:lpstr>Phase 2 </vt:lpstr>
      <vt:lpstr>Phase 2 </vt:lpstr>
      <vt:lpstr>How to support your child at home</vt:lpstr>
      <vt:lpstr>Reading </vt:lpstr>
      <vt:lpstr>Other useful websites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Phonics and Reading</dc:title>
  <dc:creator>Nicola Pearson</dc:creator>
  <cp:lastModifiedBy>Sarah Knight</cp:lastModifiedBy>
  <cp:revision>10</cp:revision>
  <dcterms:created xsi:type="dcterms:W3CDTF">2019-10-04T10:23:27Z</dcterms:created>
  <dcterms:modified xsi:type="dcterms:W3CDTF">2025-10-07T18:02:19Z</dcterms:modified>
</cp:coreProperties>
</file>