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 id="275" r:id="rId21"/>
    <p:sldId id="276"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i+P0GzLeN8jBsr/Ak+9/mpVFeW7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Share answers. There any many ways to make 6. We want to encourage the children to keep looking for different representations of number, so that they can see how a number can be made. 2 parts to make 1 whole. This will support them in their future maths learning. For example mental recall for addition and subtraction and identifying number bonds.</a:t>
            </a:r>
            <a:endParaRPr/>
          </a:p>
        </p:txBody>
      </p:sp>
      <p:sp>
        <p:nvSpPr>
          <p:cNvPr id="163" name="Google Shape;16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2a25b47a46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2a25b47a46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g32a25b47a46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2a25b47a4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32a25b47a46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g32a25b47a46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We start with colours, sounds, objects. This helps to build the foundation for number patterns.</a:t>
            </a:r>
            <a:endParaRPr/>
          </a:p>
        </p:txBody>
      </p:sp>
      <p:sp>
        <p:nvSpPr>
          <p:cNvPr id="191" name="Google Shape;19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We teach the children to recognise and name simple 2D shapes. We look for them in their immediate environment and use them to make patterns and pictures etc. With 3D shapes, we make comparisons with features, whether they roll, have points or edges etc? Compare to real life shapes.</a:t>
            </a:r>
            <a:endParaRPr/>
          </a:p>
        </p:txBody>
      </p:sp>
      <p:sp>
        <p:nvSpPr>
          <p:cNvPr id="207" name="Google Shape;20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Lots of practical activities, developing language of measure.</a:t>
            </a:r>
            <a:endParaRPr/>
          </a:p>
        </p:txBody>
      </p:sp>
      <p:sp>
        <p:nvSpPr>
          <p:cNvPr id="215" name="Google Shape;21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 name="Google Shape;10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6" name="Google Shape;23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We can often rush towards the symbols when learning Maths, counting is the same. We need to learn how to count before we introduce the symbols.</a:t>
            </a:r>
            <a:endParaRPr dirty="0"/>
          </a:p>
          <a:p>
            <a:pPr marL="0" lvl="0" indent="0" algn="l" rtl="0">
              <a:lnSpc>
                <a:spcPct val="100000"/>
              </a:lnSpc>
              <a:spcBef>
                <a:spcPts val="0"/>
              </a:spcBef>
              <a:spcAft>
                <a:spcPts val="0"/>
              </a:spcAft>
              <a:buSzPts val="1400"/>
              <a:buNone/>
            </a:pPr>
            <a:r>
              <a:rPr lang="en-GB" dirty="0"/>
              <a:t>Have counters, tens frames and number tracks on the tables. Demonstrate ways of counting. How many bears do I have? Tap 1,2,3,4 bears, I have 4 bears. Now give me 4 bears from a larger group. Help parents to see the difference.</a:t>
            </a:r>
            <a:endParaRPr dirty="0"/>
          </a:p>
        </p:txBody>
      </p:sp>
      <p:sp>
        <p:nvSpPr>
          <p:cNvPr id="113" name="Google Shape;11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 name="Google Shape;11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 name="Google Shape;12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We show lots of different representations of number, to develop subitising skills not just familiar patterns such as those on a dice. They only need to be able to subitise to 5 by the end of YR.</a:t>
            </a:r>
            <a:endParaRPr/>
          </a:p>
        </p:txBody>
      </p:sp>
      <p:sp>
        <p:nvSpPr>
          <p:cNvPr id="134" name="Google Shape;13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Using the resources on the table, explore the different ways to show me 6. (Have Numicon, tens frames, bears, number tracks, w/boards and pens, multilink)</a:t>
            </a:r>
            <a:endParaRPr/>
          </a:p>
        </p:txBody>
      </p:sp>
      <p:sp>
        <p:nvSpPr>
          <p:cNvPr id="149" name="Google Shape;14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21"/>
          <p:cNvSpPr/>
          <p:nvPr/>
        </p:nvSpPr>
        <p:spPr>
          <a:xfrm>
            <a:off x="0" y="-1"/>
            <a:ext cx="12192000" cy="4572001"/>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21"/>
          <p:cNvSpPr txBox="1">
            <a:spLocks noGrp="1"/>
          </p:cNvSpPr>
          <p:nvPr>
            <p:ph type="ctrTitle"/>
          </p:nvPr>
        </p:nvSpPr>
        <p:spPr>
          <a:xfrm>
            <a:off x="457200" y="4960137"/>
            <a:ext cx="7772400" cy="1463040"/>
          </a:xfrm>
          <a:prstGeom prst="rect">
            <a:avLst/>
          </a:prstGeom>
          <a:noFill/>
          <a:ln>
            <a:noFill/>
          </a:ln>
        </p:spPr>
        <p:txBody>
          <a:bodyPr spcFirstLastPara="1" wrap="square" lIns="91425" tIns="45700" rIns="91425" bIns="45700" anchor="ctr" anchorCtr="0">
            <a:normAutofit/>
          </a:bodyPr>
          <a:lstStyle>
            <a:lvl1pPr lvl="0" algn="r">
              <a:lnSpc>
                <a:spcPct val="80000"/>
              </a:lnSpc>
              <a:spcBef>
                <a:spcPts val="0"/>
              </a:spcBef>
              <a:spcAft>
                <a:spcPts val="0"/>
              </a:spcAft>
              <a:buClr>
                <a:srgbClr val="464132"/>
              </a:buClr>
              <a:buSzPts val="5000"/>
              <a:buFont typeface="Twentieth Century"/>
              <a:buNone/>
              <a:defRPr sz="5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1"/>
          <p:cNvSpPr txBox="1">
            <a:spLocks noGrp="1"/>
          </p:cNvSpPr>
          <p:nvPr>
            <p:ph type="subTitle" idx="1"/>
          </p:nvPr>
        </p:nvSpPr>
        <p:spPr>
          <a:xfrm>
            <a:off x="8610600" y="4960137"/>
            <a:ext cx="3200400" cy="146304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800"/>
              <a:buNone/>
              <a:defRPr sz="1800">
                <a:solidFill>
                  <a:srgbClr val="464132"/>
                </a:solidFill>
              </a:defRPr>
            </a:lvl1pPr>
            <a:lvl2pPr lvl="1" algn="ctr">
              <a:lnSpc>
                <a:spcPct val="90000"/>
              </a:lnSpc>
              <a:spcBef>
                <a:spcPts val="200"/>
              </a:spcBef>
              <a:spcAft>
                <a:spcPts val="0"/>
              </a:spcAft>
              <a:buSzPts val="1800"/>
              <a:buNone/>
              <a:defRPr sz="1800"/>
            </a:lvl2pPr>
            <a:lvl3pPr lvl="2" algn="ctr">
              <a:lnSpc>
                <a:spcPct val="90000"/>
              </a:lnSpc>
              <a:spcBef>
                <a:spcPts val="400"/>
              </a:spcBef>
              <a:spcAft>
                <a:spcPts val="0"/>
              </a:spcAft>
              <a:buSzPts val="1800"/>
              <a:buNone/>
              <a:defRPr sz="1800"/>
            </a:lvl3pPr>
            <a:lvl4pPr lvl="3" algn="ctr">
              <a:lnSpc>
                <a:spcPct val="90000"/>
              </a:lnSpc>
              <a:spcBef>
                <a:spcPts val="400"/>
              </a:spcBef>
              <a:spcAft>
                <a:spcPts val="0"/>
              </a:spcAft>
              <a:buSzPts val="1800"/>
              <a:buNone/>
              <a:defRPr sz="1800"/>
            </a:lvl4pPr>
            <a:lvl5pPr lvl="4" algn="ctr">
              <a:lnSpc>
                <a:spcPct val="90000"/>
              </a:lnSpc>
              <a:spcBef>
                <a:spcPts val="400"/>
              </a:spcBef>
              <a:spcAft>
                <a:spcPts val="0"/>
              </a:spcAft>
              <a:buSzPts val="1800"/>
              <a:buNone/>
              <a:defRPr sz="1800"/>
            </a:lvl5pPr>
            <a:lvl6pPr lvl="5" algn="ctr">
              <a:lnSpc>
                <a:spcPct val="90000"/>
              </a:lnSpc>
              <a:spcBef>
                <a:spcPts val="400"/>
              </a:spcBef>
              <a:spcAft>
                <a:spcPts val="0"/>
              </a:spcAft>
              <a:buSzPts val="1800"/>
              <a:buNone/>
              <a:defRPr sz="1800"/>
            </a:lvl6pPr>
            <a:lvl7pPr lvl="6" algn="ctr">
              <a:lnSpc>
                <a:spcPct val="90000"/>
              </a:lnSpc>
              <a:spcBef>
                <a:spcPts val="400"/>
              </a:spcBef>
              <a:spcAft>
                <a:spcPts val="0"/>
              </a:spcAft>
              <a:buSzPts val="1800"/>
              <a:buNone/>
              <a:defRPr sz="1800"/>
            </a:lvl7pPr>
            <a:lvl8pPr lvl="7" algn="ctr">
              <a:lnSpc>
                <a:spcPct val="90000"/>
              </a:lnSpc>
              <a:spcBef>
                <a:spcPts val="400"/>
              </a:spcBef>
              <a:spcAft>
                <a:spcPts val="0"/>
              </a:spcAft>
              <a:buSzPts val="1800"/>
              <a:buNone/>
              <a:defRPr sz="1800"/>
            </a:lvl8pPr>
            <a:lvl9pPr lvl="8" algn="ctr">
              <a:lnSpc>
                <a:spcPct val="90000"/>
              </a:lnSpc>
              <a:spcBef>
                <a:spcPts val="400"/>
              </a:spcBef>
              <a:spcAft>
                <a:spcPts val="400"/>
              </a:spcAft>
              <a:buSzPts val="1800"/>
              <a:buNone/>
              <a:defRPr sz="1800"/>
            </a:lvl9pPr>
          </a:lstStyle>
          <a:p>
            <a:endParaRPr/>
          </a:p>
        </p:txBody>
      </p:sp>
      <p:sp>
        <p:nvSpPr>
          <p:cNvPr id="20" name="Google Shape;20;p21"/>
          <p:cNvSpPr txBox="1">
            <a:spLocks noGrp="1"/>
          </p:cNvSpPr>
          <p:nvPr>
            <p:ph type="dt" idx="10"/>
          </p:nvPr>
        </p:nvSpPr>
        <p:spPr>
          <a:xfrm>
            <a:off x="1024128" y="6470704"/>
            <a:ext cx="2154142" cy="27432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1"/>
          <p:cNvSpPr txBox="1">
            <a:spLocks noGrp="1"/>
          </p:cNvSpPr>
          <p:nvPr>
            <p:ph type="ftr" idx="11"/>
          </p:nvPr>
        </p:nvSpPr>
        <p:spPr>
          <a:xfrm>
            <a:off x="4842932" y="6470704"/>
            <a:ext cx="5901458" cy="27432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1"/>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GB"/>
              <a:t>‹#›</a:t>
            </a:fld>
            <a:endParaRPr/>
          </a:p>
        </p:txBody>
      </p:sp>
      <p:cxnSp>
        <p:nvCxnSpPr>
          <p:cNvPr id="23" name="Google Shape;23;p21"/>
          <p:cNvCxnSpPr/>
          <p:nvPr/>
        </p:nvCxnSpPr>
        <p:spPr>
          <a:xfrm rot="10800000">
            <a:off x="8386842" y="5264106"/>
            <a:ext cx="0" cy="914400"/>
          </a:xfrm>
          <a:prstGeom prst="straightConnector1">
            <a:avLst/>
          </a:prstGeom>
          <a:noFill/>
          <a:ln w="19050" cap="flat" cmpd="sng">
            <a:solidFill>
              <a:schemeClr val="accent2"/>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8"/>
        <p:cNvGrpSpPr/>
        <p:nvPr/>
      </p:nvGrpSpPr>
      <p:grpSpPr>
        <a:xfrm>
          <a:off x="0" y="0"/>
          <a:ext cx="0" cy="0"/>
          <a:chOff x="0" y="0"/>
          <a:chExt cx="0" cy="0"/>
        </a:xfrm>
      </p:grpSpPr>
      <p:sp>
        <p:nvSpPr>
          <p:cNvPr id="79" name="Google Shape;79;p30"/>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46413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0"/>
          <p:cNvSpPr txBox="1">
            <a:spLocks noGrp="1"/>
          </p:cNvSpPr>
          <p:nvPr>
            <p:ph type="body" idx="1"/>
          </p:nvPr>
        </p:nvSpPr>
        <p:spPr>
          <a:xfrm rot="5400000">
            <a:off x="3872484" y="-562355"/>
            <a:ext cx="4023360" cy="9720071"/>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1" name="Google Shape;81;p30"/>
          <p:cNvSpPr txBox="1">
            <a:spLocks noGrp="1"/>
          </p:cNvSpPr>
          <p:nvPr>
            <p:ph type="dt" idx="10"/>
          </p:nvPr>
        </p:nvSpPr>
        <p:spPr>
          <a:xfrm>
            <a:off x="1024128" y="6470704"/>
            <a:ext cx="2154142" cy="27432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0"/>
          <p:cNvSpPr txBox="1">
            <a:spLocks noGrp="1"/>
          </p:cNvSpPr>
          <p:nvPr>
            <p:ph type="ftr" idx="11"/>
          </p:nvPr>
        </p:nvSpPr>
        <p:spPr>
          <a:xfrm>
            <a:off x="4842932" y="6470704"/>
            <a:ext cx="5901458" cy="27432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0"/>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4"/>
        <p:cNvGrpSpPr/>
        <p:nvPr/>
      </p:nvGrpSpPr>
      <p:grpSpPr>
        <a:xfrm>
          <a:off x="0" y="0"/>
          <a:ext cx="0" cy="0"/>
          <a:chOff x="0" y="0"/>
          <a:chExt cx="0" cy="0"/>
        </a:xfrm>
      </p:grpSpPr>
      <p:sp>
        <p:nvSpPr>
          <p:cNvPr id="85" name="Google Shape;85;p31"/>
          <p:cNvSpPr txBox="1">
            <a:spLocks noGrp="1"/>
          </p:cNvSpPr>
          <p:nvPr>
            <p:ph type="title"/>
          </p:nvPr>
        </p:nvSpPr>
        <p:spPr>
          <a:xfrm rot="5400000">
            <a:off x="7334250" y="2152650"/>
            <a:ext cx="5410200" cy="2628900"/>
          </a:xfrm>
          <a:prstGeom prst="rect">
            <a:avLst/>
          </a:prstGeom>
          <a:noFill/>
          <a:ln>
            <a:noFill/>
          </a:ln>
        </p:spPr>
        <p:txBody>
          <a:bodyPr spcFirstLastPara="1" wrap="square" lIns="45700" tIns="91425" rIns="45700" bIns="91425" anchor="ctr" anchorCtr="0">
            <a:normAutofit/>
          </a:bodyPr>
          <a:lstStyle>
            <a:lvl1pPr lvl="0" algn="l">
              <a:lnSpc>
                <a:spcPct val="80000"/>
              </a:lnSpc>
              <a:spcBef>
                <a:spcPts val="0"/>
              </a:spcBef>
              <a:spcAft>
                <a:spcPts val="0"/>
              </a:spcAft>
              <a:buClr>
                <a:srgbClr val="46413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31"/>
          <p:cNvSpPr txBox="1">
            <a:spLocks noGrp="1"/>
          </p:cNvSpPr>
          <p:nvPr>
            <p:ph type="body" idx="1"/>
          </p:nvPr>
        </p:nvSpPr>
        <p:spPr>
          <a:xfrm rot="5400000">
            <a:off x="2076450" y="-323850"/>
            <a:ext cx="5410200" cy="7581900"/>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7" name="Google Shape;87;p31"/>
          <p:cNvSpPr txBox="1">
            <a:spLocks noGrp="1"/>
          </p:cNvSpPr>
          <p:nvPr>
            <p:ph type="dt" idx="10"/>
          </p:nvPr>
        </p:nvSpPr>
        <p:spPr>
          <a:xfrm>
            <a:off x="1024128" y="6470704"/>
            <a:ext cx="2154142" cy="27432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31"/>
          <p:cNvSpPr txBox="1">
            <a:spLocks noGrp="1"/>
          </p:cNvSpPr>
          <p:nvPr>
            <p:ph type="ftr" idx="11"/>
          </p:nvPr>
        </p:nvSpPr>
        <p:spPr>
          <a:xfrm>
            <a:off x="4842932" y="6470704"/>
            <a:ext cx="5901458" cy="27432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31"/>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GB"/>
              <a:t>‹#›</a:t>
            </a:fld>
            <a:endParaRPr/>
          </a:p>
        </p:txBody>
      </p:sp>
      <p:cxnSp>
        <p:nvCxnSpPr>
          <p:cNvPr id="90" name="Google Shape;90;p31"/>
          <p:cNvCxnSpPr/>
          <p:nvPr/>
        </p:nvCxnSpPr>
        <p:spPr>
          <a:xfrm rot="10800000">
            <a:off x="10058400" y="59263"/>
            <a:ext cx="0" cy="914400"/>
          </a:xfrm>
          <a:prstGeom prst="straightConnector1">
            <a:avLst/>
          </a:prstGeom>
          <a:noFill/>
          <a:ln w="19050" cap="flat" cmpd="sng">
            <a:solidFill>
              <a:schemeClr val="accent2"/>
            </a:solidFill>
            <a:prstDash val="solid"/>
            <a:round/>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22"/>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46413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2"/>
          <p:cNvSpPr txBox="1">
            <a:spLocks noGrp="1"/>
          </p:cNvSpPr>
          <p:nvPr>
            <p:ph type="body" idx="1"/>
          </p:nvPr>
        </p:nvSpPr>
        <p:spPr>
          <a:xfrm>
            <a:off x="1024128" y="2286000"/>
            <a:ext cx="9720071" cy="4023360"/>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7" name="Google Shape;27;p22"/>
          <p:cNvSpPr txBox="1">
            <a:spLocks noGrp="1"/>
          </p:cNvSpPr>
          <p:nvPr>
            <p:ph type="dt" idx="10"/>
          </p:nvPr>
        </p:nvSpPr>
        <p:spPr>
          <a:xfrm>
            <a:off x="1024128" y="6470704"/>
            <a:ext cx="2154142" cy="27432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2"/>
          <p:cNvSpPr txBox="1">
            <a:spLocks noGrp="1"/>
          </p:cNvSpPr>
          <p:nvPr>
            <p:ph type="ftr" idx="11"/>
          </p:nvPr>
        </p:nvSpPr>
        <p:spPr>
          <a:xfrm>
            <a:off x="4842932" y="6470704"/>
            <a:ext cx="5901458" cy="27432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2"/>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23"/>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46413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3"/>
          <p:cNvSpPr txBox="1">
            <a:spLocks noGrp="1"/>
          </p:cNvSpPr>
          <p:nvPr>
            <p:ph type="dt" idx="10"/>
          </p:nvPr>
        </p:nvSpPr>
        <p:spPr>
          <a:xfrm>
            <a:off x="1024128" y="6470704"/>
            <a:ext cx="2154142" cy="27432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3"/>
          <p:cNvSpPr txBox="1">
            <a:spLocks noGrp="1"/>
          </p:cNvSpPr>
          <p:nvPr>
            <p:ph type="ftr" idx="11"/>
          </p:nvPr>
        </p:nvSpPr>
        <p:spPr>
          <a:xfrm>
            <a:off x="4842932" y="6470704"/>
            <a:ext cx="5901458" cy="27432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3"/>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36" name="Google Shape;36;p24"/>
          <p:cNvSpPr/>
          <p:nvPr/>
        </p:nvSpPr>
        <p:spPr>
          <a:xfrm>
            <a:off x="0" y="-1"/>
            <a:ext cx="12192000" cy="4572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4"/>
          <p:cNvSpPr txBox="1">
            <a:spLocks noGrp="1"/>
          </p:cNvSpPr>
          <p:nvPr>
            <p:ph type="title"/>
          </p:nvPr>
        </p:nvSpPr>
        <p:spPr>
          <a:xfrm>
            <a:off x="457200" y="4960137"/>
            <a:ext cx="7772400" cy="1463040"/>
          </a:xfrm>
          <a:prstGeom prst="rect">
            <a:avLst/>
          </a:prstGeom>
          <a:noFill/>
          <a:ln>
            <a:noFill/>
          </a:ln>
        </p:spPr>
        <p:txBody>
          <a:bodyPr spcFirstLastPara="1" wrap="square" lIns="91425" tIns="45700" rIns="91425" bIns="45700" anchor="ctr" anchorCtr="0">
            <a:normAutofit/>
          </a:bodyPr>
          <a:lstStyle>
            <a:lvl1pPr lvl="0" algn="r">
              <a:lnSpc>
                <a:spcPct val="80000"/>
              </a:lnSpc>
              <a:spcBef>
                <a:spcPts val="0"/>
              </a:spcBef>
              <a:spcAft>
                <a:spcPts val="0"/>
              </a:spcAft>
              <a:buClr>
                <a:srgbClr val="464132"/>
              </a:buClr>
              <a:buSzPts val="5000"/>
              <a:buFont typeface="Twentieth Century"/>
              <a:buNone/>
              <a:defRPr sz="5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4"/>
          <p:cNvSpPr txBox="1">
            <a:spLocks noGrp="1"/>
          </p:cNvSpPr>
          <p:nvPr>
            <p:ph type="body" idx="1"/>
          </p:nvPr>
        </p:nvSpPr>
        <p:spPr>
          <a:xfrm>
            <a:off x="8610600" y="4960137"/>
            <a:ext cx="3200400" cy="146304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1800"/>
              <a:buNone/>
              <a:defRPr sz="1800">
                <a:solidFill>
                  <a:srgbClr val="464132"/>
                </a:solidFill>
              </a:defRPr>
            </a:lvl1pPr>
            <a:lvl2pPr marL="914400" lvl="1" indent="-228600" algn="l">
              <a:lnSpc>
                <a:spcPct val="90000"/>
              </a:lnSpc>
              <a:spcBef>
                <a:spcPts val="200"/>
              </a:spcBef>
              <a:spcAft>
                <a:spcPts val="0"/>
              </a:spcAft>
              <a:buSzPts val="1800"/>
              <a:buNone/>
              <a:defRPr sz="1800">
                <a:solidFill>
                  <a:srgbClr val="8C8B8A"/>
                </a:solidFill>
              </a:defRPr>
            </a:lvl2pPr>
            <a:lvl3pPr marL="1371600" lvl="2" indent="-228600" algn="l">
              <a:lnSpc>
                <a:spcPct val="90000"/>
              </a:lnSpc>
              <a:spcBef>
                <a:spcPts val="400"/>
              </a:spcBef>
              <a:spcAft>
                <a:spcPts val="0"/>
              </a:spcAft>
              <a:buSzPts val="1600"/>
              <a:buNone/>
              <a:defRPr sz="1600">
                <a:solidFill>
                  <a:srgbClr val="8C8B8A"/>
                </a:solidFill>
              </a:defRPr>
            </a:lvl3pPr>
            <a:lvl4pPr marL="1828800" lvl="3" indent="-228600" algn="l">
              <a:lnSpc>
                <a:spcPct val="90000"/>
              </a:lnSpc>
              <a:spcBef>
                <a:spcPts val="400"/>
              </a:spcBef>
              <a:spcAft>
                <a:spcPts val="0"/>
              </a:spcAft>
              <a:buSzPts val="1400"/>
              <a:buNone/>
              <a:defRPr sz="1400">
                <a:solidFill>
                  <a:srgbClr val="8C8B8A"/>
                </a:solidFill>
              </a:defRPr>
            </a:lvl4pPr>
            <a:lvl5pPr marL="2286000" lvl="4" indent="-228600" algn="l">
              <a:lnSpc>
                <a:spcPct val="90000"/>
              </a:lnSpc>
              <a:spcBef>
                <a:spcPts val="400"/>
              </a:spcBef>
              <a:spcAft>
                <a:spcPts val="0"/>
              </a:spcAft>
              <a:buSzPts val="1400"/>
              <a:buNone/>
              <a:defRPr sz="1400">
                <a:solidFill>
                  <a:srgbClr val="8C8B8A"/>
                </a:solidFill>
              </a:defRPr>
            </a:lvl5pPr>
            <a:lvl6pPr marL="2743200" lvl="5" indent="-228600" algn="l">
              <a:lnSpc>
                <a:spcPct val="90000"/>
              </a:lnSpc>
              <a:spcBef>
                <a:spcPts val="400"/>
              </a:spcBef>
              <a:spcAft>
                <a:spcPts val="0"/>
              </a:spcAft>
              <a:buSzPts val="1400"/>
              <a:buNone/>
              <a:defRPr sz="1400">
                <a:solidFill>
                  <a:srgbClr val="8C8B8A"/>
                </a:solidFill>
              </a:defRPr>
            </a:lvl6pPr>
            <a:lvl7pPr marL="3200400" lvl="6" indent="-228600" algn="l">
              <a:lnSpc>
                <a:spcPct val="90000"/>
              </a:lnSpc>
              <a:spcBef>
                <a:spcPts val="400"/>
              </a:spcBef>
              <a:spcAft>
                <a:spcPts val="0"/>
              </a:spcAft>
              <a:buSzPts val="1400"/>
              <a:buNone/>
              <a:defRPr sz="1400">
                <a:solidFill>
                  <a:srgbClr val="8C8B8A"/>
                </a:solidFill>
              </a:defRPr>
            </a:lvl7pPr>
            <a:lvl8pPr marL="3657600" lvl="7" indent="-228600" algn="l">
              <a:lnSpc>
                <a:spcPct val="90000"/>
              </a:lnSpc>
              <a:spcBef>
                <a:spcPts val="400"/>
              </a:spcBef>
              <a:spcAft>
                <a:spcPts val="0"/>
              </a:spcAft>
              <a:buSzPts val="1400"/>
              <a:buNone/>
              <a:defRPr sz="1400">
                <a:solidFill>
                  <a:srgbClr val="8C8B8A"/>
                </a:solidFill>
              </a:defRPr>
            </a:lvl8pPr>
            <a:lvl9pPr marL="4114800" lvl="8" indent="-228600" algn="l">
              <a:lnSpc>
                <a:spcPct val="90000"/>
              </a:lnSpc>
              <a:spcBef>
                <a:spcPts val="400"/>
              </a:spcBef>
              <a:spcAft>
                <a:spcPts val="400"/>
              </a:spcAft>
              <a:buSzPts val="1400"/>
              <a:buNone/>
              <a:defRPr sz="1400">
                <a:solidFill>
                  <a:srgbClr val="8C8B8A"/>
                </a:solidFill>
              </a:defRPr>
            </a:lvl9pPr>
          </a:lstStyle>
          <a:p>
            <a:endParaRPr/>
          </a:p>
        </p:txBody>
      </p:sp>
      <p:sp>
        <p:nvSpPr>
          <p:cNvPr id="39" name="Google Shape;39;p24"/>
          <p:cNvSpPr txBox="1">
            <a:spLocks noGrp="1"/>
          </p:cNvSpPr>
          <p:nvPr>
            <p:ph type="dt" idx="10"/>
          </p:nvPr>
        </p:nvSpPr>
        <p:spPr>
          <a:xfrm>
            <a:off x="1024128" y="6470704"/>
            <a:ext cx="2154142" cy="27432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4"/>
          <p:cNvSpPr txBox="1">
            <a:spLocks noGrp="1"/>
          </p:cNvSpPr>
          <p:nvPr>
            <p:ph type="ftr" idx="11"/>
          </p:nvPr>
        </p:nvSpPr>
        <p:spPr>
          <a:xfrm>
            <a:off x="4842932" y="6470704"/>
            <a:ext cx="5901458" cy="27432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4"/>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GB"/>
              <a:t>‹#›</a:t>
            </a:fld>
            <a:endParaRPr/>
          </a:p>
        </p:txBody>
      </p:sp>
      <p:cxnSp>
        <p:nvCxnSpPr>
          <p:cNvPr id="42" name="Google Shape;42;p24"/>
          <p:cNvCxnSpPr/>
          <p:nvPr/>
        </p:nvCxnSpPr>
        <p:spPr>
          <a:xfrm rot="10800000">
            <a:off x="8386842" y="5264106"/>
            <a:ext cx="0" cy="914400"/>
          </a:xfrm>
          <a:prstGeom prst="straightConnector1">
            <a:avLst/>
          </a:prstGeom>
          <a:noFill/>
          <a:ln w="19050" cap="flat" cmpd="sng">
            <a:solidFill>
              <a:schemeClr val="accent3"/>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3"/>
        <p:cNvGrpSpPr/>
        <p:nvPr/>
      </p:nvGrpSpPr>
      <p:grpSpPr>
        <a:xfrm>
          <a:off x="0" y="0"/>
          <a:ext cx="0" cy="0"/>
          <a:chOff x="0" y="0"/>
          <a:chExt cx="0" cy="0"/>
        </a:xfrm>
      </p:grpSpPr>
      <p:sp>
        <p:nvSpPr>
          <p:cNvPr id="44" name="Google Shape;44;p25"/>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46413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5"/>
          <p:cNvSpPr txBox="1">
            <a:spLocks noGrp="1"/>
          </p:cNvSpPr>
          <p:nvPr>
            <p:ph type="body" idx="1"/>
          </p:nvPr>
        </p:nvSpPr>
        <p:spPr>
          <a:xfrm>
            <a:off x="1024128" y="2286000"/>
            <a:ext cx="4754880" cy="4023360"/>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6" name="Google Shape;46;p25"/>
          <p:cNvSpPr txBox="1">
            <a:spLocks noGrp="1"/>
          </p:cNvSpPr>
          <p:nvPr>
            <p:ph type="body" idx="2"/>
          </p:nvPr>
        </p:nvSpPr>
        <p:spPr>
          <a:xfrm>
            <a:off x="5989320" y="2286000"/>
            <a:ext cx="4754880" cy="4023360"/>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7" name="Google Shape;47;p25"/>
          <p:cNvSpPr txBox="1">
            <a:spLocks noGrp="1"/>
          </p:cNvSpPr>
          <p:nvPr>
            <p:ph type="dt" idx="10"/>
          </p:nvPr>
        </p:nvSpPr>
        <p:spPr>
          <a:xfrm>
            <a:off x="1024128" y="6470704"/>
            <a:ext cx="2154142" cy="27432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5"/>
          <p:cNvSpPr txBox="1">
            <a:spLocks noGrp="1"/>
          </p:cNvSpPr>
          <p:nvPr>
            <p:ph type="ftr" idx="11"/>
          </p:nvPr>
        </p:nvSpPr>
        <p:spPr>
          <a:xfrm>
            <a:off x="4842932" y="6470704"/>
            <a:ext cx="5901458" cy="27432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5"/>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0"/>
        <p:cNvGrpSpPr/>
        <p:nvPr/>
      </p:nvGrpSpPr>
      <p:grpSpPr>
        <a:xfrm>
          <a:off x="0" y="0"/>
          <a:ext cx="0" cy="0"/>
          <a:chOff x="0" y="0"/>
          <a:chExt cx="0" cy="0"/>
        </a:xfrm>
      </p:grpSpPr>
      <p:sp>
        <p:nvSpPr>
          <p:cNvPr id="51" name="Google Shape;51;p26"/>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46413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6"/>
          <p:cNvSpPr txBox="1">
            <a:spLocks noGrp="1"/>
          </p:cNvSpPr>
          <p:nvPr>
            <p:ph type="body" idx="1"/>
          </p:nvPr>
        </p:nvSpPr>
        <p:spPr>
          <a:xfrm>
            <a:off x="1024128" y="2179636"/>
            <a:ext cx="4754880" cy="822960"/>
          </a:xfrm>
          <a:prstGeom prst="rect">
            <a:avLst/>
          </a:prstGeom>
          <a:noFill/>
          <a:ln>
            <a:noFill/>
          </a:ln>
        </p:spPr>
        <p:txBody>
          <a:bodyPr spcFirstLastPara="1" wrap="square" lIns="137150" tIns="45700" rIns="137150" bIns="45700" anchor="ctr" anchorCtr="0">
            <a:normAutofit/>
          </a:bodyPr>
          <a:lstStyle>
            <a:lvl1pPr marL="457200" lvl="0" indent="-228600" algn="l">
              <a:lnSpc>
                <a:spcPct val="90000"/>
              </a:lnSpc>
              <a:spcBef>
                <a:spcPts val="0"/>
              </a:spcBef>
              <a:spcAft>
                <a:spcPts val="0"/>
              </a:spcAft>
              <a:buSzPts val="2300"/>
              <a:buNone/>
              <a:defRPr sz="2300" b="0" cap="none">
                <a:solidFill>
                  <a:srgbClr val="679B9A"/>
                </a:solidFill>
                <a:latin typeface="Twentieth Century"/>
                <a:ea typeface="Twentieth Century"/>
                <a:cs typeface="Twentieth Century"/>
                <a:sym typeface="Twentieth Century"/>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3" name="Google Shape;53;p26"/>
          <p:cNvSpPr txBox="1">
            <a:spLocks noGrp="1"/>
          </p:cNvSpPr>
          <p:nvPr>
            <p:ph type="body" idx="2"/>
          </p:nvPr>
        </p:nvSpPr>
        <p:spPr>
          <a:xfrm>
            <a:off x="1024128" y="2967788"/>
            <a:ext cx="4754880" cy="3341572"/>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4" name="Google Shape;54;p26"/>
          <p:cNvSpPr txBox="1">
            <a:spLocks noGrp="1"/>
          </p:cNvSpPr>
          <p:nvPr>
            <p:ph type="body" idx="3"/>
          </p:nvPr>
        </p:nvSpPr>
        <p:spPr>
          <a:xfrm>
            <a:off x="5989320" y="2179636"/>
            <a:ext cx="4754880" cy="822960"/>
          </a:xfrm>
          <a:prstGeom prst="rect">
            <a:avLst/>
          </a:prstGeom>
          <a:noFill/>
          <a:ln>
            <a:noFill/>
          </a:ln>
        </p:spPr>
        <p:txBody>
          <a:bodyPr spcFirstLastPara="1" wrap="square" lIns="137150" tIns="45700" rIns="137150" bIns="45700" anchor="ctr" anchorCtr="0">
            <a:normAutofit/>
          </a:bodyPr>
          <a:lstStyle>
            <a:lvl1pPr marL="457200" lvl="0" indent="-228600" algn="l">
              <a:lnSpc>
                <a:spcPct val="90000"/>
              </a:lnSpc>
              <a:spcBef>
                <a:spcPts val="0"/>
              </a:spcBef>
              <a:spcAft>
                <a:spcPts val="0"/>
              </a:spcAft>
              <a:buSzPts val="2300"/>
              <a:buNone/>
              <a:defRPr sz="2300" b="0" cap="none">
                <a:solidFill>
                  <a:srgbClr val="679B9A"/>
                </a:solidFill>
                <a:latin typeface="Twentieth Century"/>
                <a:ea typeface="Twentieth Century"/>
                <a:cs typeface="Twentieth Century"/>
                <a:sym typeface="Twentieth Century"/>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5" name="Google Shape;55;p26"/>
          <p:cNvSpPr txBox="1">
            <a:spLocks noGrp="1"/>
          </p:cNvSpPr>
          <p:nvPr>
            <p:ph type="body" idx="4"/>
          </p:nvPr>
        </p:nvSpPr>
        <p:spPr>
          <a:xfrm>
            <a:off x="5989320" y="2967788"/>
            <a:ext cx="4754880" cy="3341572"/>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6" name="Google Shape;56;p26"/>
          <p:cNvSpPr txBox="1">
            <a:spLocks noGrp="1"/>
          </p:cNvSpPr>
          <p:nvPr>
            <p:ph type="dt" idx="10"/>
          </p:nvPr>
        </p:nvSpPr>
        <p:spPr>
          <a:xfrm>
            <a:off x="1024128" y="6470704"/>
            <a:ext cx="2154142" cy="27432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6"/>
          <p:cNvSpPr txBox="1">
            <a:spLocks noGrp="1"/>
          </p:cNvSpPr>
          <p:nvPr>
            <p:ph type="ftr" idx="11"/>
          </p:nvPr>
        </p:nvSpPr>
        <p:spPr>
          <a:xfrm>
            <a:off x="4842932" y="6470704"/>
            <a:ext cx="5901458" cy="27432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6"/>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27"/>
          <p:cNvSpPr txBox="1">
            <a:spLocks noGrp="1"/>
          </p:cNvSpPr>
          <p:nvPr>
            <p:ph type="dt" idx="10"/>
          </p:nvPr>
        </p:nvSpPr>
        <p:spPr>
          <a:xfrm>
            <a:off x="1024128" y="6470704"/>
            <a:ext cx="2154142" cy="27432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7"/>
          <p:cNvSpPr txBox="1">
            <a:spLocks noGrp="1"/>
          </p:cNvSpPr>
          <p:nvPr>
            <p:ph type="ftr" idx="11"/>
          </p:nvPr>
        </p:nvSpPr>
        <p:spPr>
          <a:xfrm>
            <a:off x="4842932" y="6470704"/>
            <a:ext cx="5901458" cy="27432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1024128" y="471509"/>
            <a:ext cx="4389120" cy="1737360"/>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Clr>
                <a:srgbClr val="464132"/>
              </a:buClr>
              <a:buSzPts val="4000"/>
              <a:buFont typeface="Twentieth Century"/>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body" idx="1"/>
          </p:nvPr>
        </p:nvSpPr>
        <p:spPr>
          <a:xfrm>
            <a:off x="5715000" y="822960"/>
            <a:ext cx="5678424" cy="5184648"/>
          </a:xfrm>
          <a:prstGeom prst="rect">
            <a:avLst/>
          </a:prstGeom>
          <a:noFill/>
          <a:ln>
            <a:noFill/>
          </a:ln>
        </p:spPr>
        <p:txBody>
          <a:bodyPr spcFirstLastPara="1" wrap="square" lIns="45700" tIns="45700" rIns="45700" bIns="45700" anchor="t" anchorCtr="0">
            <a:normAutofit/>
          </a:bodyPr>
          <a:lstStyle>
            <a:lvl1pPr marL="457200" lvl="0" indent="-381000" algn="l">
              <a:lnSpc>
                <a:spcPct val="90000"/>
              </a:lnSpc>
              <a:spcBef>
                <a:spcPts val="1200"/>
              </a:spcBef>
              <a:spcAft>
                <a:spcPts val="0"/>
              </a:spcAft>
              <a:buSzPts val="2400"/>
              <a:buChar char=" "/>
              <a:defRPr sz="2400"/>
            </a:lvl1pPr>
            <a:lvl2pPr marL="914400" lvl="1" indent="-355600" algn="l">
              <a:lnSpc>
                <a:spcPct val="90000"/>
              </a:lnSpc>
              <a:spcBef>
                <a:spcPts val="200"/>
              </a:spcBef>
              <a:spcAft>
                <a:spcPts val="0"/>
              </a:spcAft>
              <a:buSzPts val="2000"/>
              <a:buChar char="?"/>
              <a:defRPr sz="2000"/>
            </a:lvl2pPr>
            <a:lvl3pPr marL="1371600" lvl="2" indent="-330200" algn="l">
              <a:lnSpc>
                <a:spcPct val="90000"/>
              </a:lnSpc>
              <a:spcBef>
                <a:spcPts val="400"/>
              </a:spcBef>
              <a:spcAft>
                <a:spcPts val="0"/>
              </a:spcAft>
              <a:buSzPts val="1600"/>
              <a:buChar char="?"/>
              <a:defRPr sz="1600"/>
            </a:lvl3pPr>
            <a:lvl4pPr marL="1828800" lvl="3" indent="-330200" algn="l">
              <a:lnSpc>
                <a:spcPct val="90000"/>
              </a:lnSpc>
              <a:spcBef>
                <a:spcPts val="400"/>
              </a:spcBef>
              <a:spcAft>
                <a:spcPts val="0"/>
              </a:spcAft>
              <a:buSzPts val="1600"/>
              <a:buChar char="?"/>
              <a:defRPr sz="1600"/>
            </a:lvl4pPr>
            <a:lvl5pPr marL="2286000" lvl="4" indent="-330200" algn="l">
              <a:lnSpc>
                <a:spcPct val="90000"/>
              </a:lnSpc>
              <a:spcBef>
                <a:spcPts val="400"/>
              </a:spcBef>
              <a:spcAft>
                <a:spcPts val="0"/>
              </a:spcAft>
              <a:buSzPts val="1600"/>
              <a:buChar char="?"/>
              <a:defRPr sz="1600"/>
            </a:lvl5pPr>
            <a:lvl6pPr marL="2743200" lvl="5" indent="-330200" algn="l">
              <a:lnSpc>
                <a:spcPct val="90000"/>
              </a:lnSpc>
              <a:spcBef>
                <a:spcPts val="400"/>
              </a:spcBef>
              <a:spcAft>
                <a:spcPts val="0"/>
              </a:spcAft>
              <a:buSzPts val="1600"/>
              <a:buChar char="?"/>
              <a:defRPr sz="1600"/>
            </a:lvl6pPr>
            <a:lvl7pPr marL="3200400" lvl="6" indent="-330200" algn="l">
              <a:lnSpc>
                <a:spcPct val="90000"/>
              </a:lnSpc>
              <a:spcBef>
                <a:spcPts val="400"/>
              </a:spcBef>
              <a:spcAft>
                <a:spcPts val="0"/>
              </a:spcAft>
              <a:buSzPts val="1600"/>
              <a:buChar char="?"/>
              <a:defRPr sz="1600"/>
            </a:lvl7pPr>
            <a:lvl8pPr marL="3657600" lvl="7" indent="-330200" algn="l">
              <a:lnSpc>
                <a:spcPct val="90000"/>
              </a:lnSpc>
              <a:spcBef>
                <a:spcPts val="400"/>
              </a:spcBef>
              <a:spcAft>
                <a:spcPts val="0"/>
              </a:spcAft>
              <a:buSzPts val="1600"/>
              <a:buChar char="?"/>
              <a:defRPr sz="1600"/>
            </a:lvl8pPr>
            <a:lvl9pPr marL="4114800" lvl="8" indent="-330200" algn="l">
              <a:lnSpc>
                <a:spcPct val="90000"/>
              </a:lnSpc>
              <a:spcBef>
                <a:spcPts val="400"/>
              </a:spcBef>
              <a:spcAft>
                <a:spcPts val="400"/>
              </a:spcAft>
              <a:buSzPts val="1600"/>
              <a:buChar char="?"/>
              <a:defRPr sz="1600"/>
            </a:lvl9pPr>
          </a:lstStyle>
          <a:p>
            <a:endParaRPr/>
          </a:p>
        </p:txBody>
      </p:sp>
      <p:sp>
        <p:nvSpPr>
          <p:cNvPr id="66" name="Google Shape;66;p28"/>
          <p:cNvSpPr txBox="1">
            <a:spLocks noGrp="1"/>
          </p:cNvSpPr>
          <p:nvPr>
            <p:ph type="body" idx="2"/>
          </p:nvPr>
        </p:nvSpPr>
        <p:spPr>
          <a:xfrm>
            <a:off x="1024128" y="2257506"/>
            <a:ext cx="4389120" cy="3762294"/>
          </a:xfrm>
          <a:prstGeom prst="rect">
            <a:avLst/>
          </a:prstGeom>
          <a:noFill/>
          <a:ln>
            <a:noFill/>
          </a:ln>
        </p:spPr>
        <p:txBody>
          <a:bodyPr spcFirstLastPara="1" wrap="square" lIns="91425" tIns="45700" rIns="91425" bIns="45700" anchor="t" anchorCtr="0">
            <a:normAutofit/>
          </a:bodyPr>
          <a:lstStyle>
            <a:lvl1pPr marL="457200" lvl="0" indent="-228600" algn="l">
              <a:lnSpc>
                <a:spcPct val="108000"/>
              </a:lnSpc>
              <a:spcBef>
                <a:spcPts val="600"/>
              </a:spcBef>
              <a:spcAft>
                <a:spcPts val="0"/>
              </a:spcAft>
              <a:buSzPts val="1600"/>
              <a:buNone/>
              <a:defRPr sz="1600"/>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67" name="Google Shape;67;p28"/>
          <p:cNvSpPr txBox="1">
            <a:spLocks noGrp="1"/>
          </p:cNvSpPr>
          <p:nvPr>
            <p:ph type="dt" idx="10"/>
          </p:nvPr>
        </p:nvSpPr>
        <p:spPr>
          <a:xfrm>
            <a:off x="1024128" y="6470704"/>
            <a:ext cx="2154142" cy="27432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8"/>
          <p:cNvSpPr txBox="1">
            <a:spLocks noGrp="1"/>
          </p:cNvSpPr>
          <p:nvPr>
            <p:ph type="ftr" idx="11"/>
          </p:nvPr>
        </p:nvSpPr>
        <p:spPr>
          <a:xfrm>
            <a:off x="4842932" y="6470704"/>
            <a:ext cx="5901458" cy="27432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8"/>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29"/>
          <p:cNvSpPr txBox="1">
            <a:spLocks noGrp="1"/>
          </p:cNvSpPr>
          <p:nvPr>
            <p:ph type="title"/>
          </p:nvPr>
        </p:nvSpPr>
        <p:spPr>
          <a:xfrm>
            <a:off x="457200" y="4960138"/>
            <a:ext cx="7772400" cy="1463040"/>
          </a:xfrm>
          <a:prstGeom prst="rect">
            <a:avLst/>
          </a:prstGeom>
          <a:noFill/>
          <a:ln>
            <a:noFill/>
          </a:ln>
        </p:spPr>
        <p:txBody>
          <a:bodyPr spcFirstLastPara="1" wrap="square" lIns="91425" tIns="45700" rIns="91425" bIns="45700" anchor="ctr" anchorCtr="0">
            <a:normAutofit/>
          </a:bodyPr>
          <a:lstStyle>
            <a:lvl1pPr lvl="0" algn="r">
              <a:lnSpc>
                <a:spcPct val="80000"/>
              </a:lnSpc>
              <a:spcBef>
                <a:spcPts val="0"/>
              </a:spcBef>
              <a:spcAft>
                <a:spcPts val="0"/>
              </a:spcAft>
              <a:buClr>
                <a:srgbClr val="464132"/>
              </a:buClr>
              <a:buSzPts val="5000"/>
              <a:buFont typeface="Twentieth Century"/>
              <a:buNone/>
              <a:defRPr sz="5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a:spLocks noGrp="1"/>
          </p:cNvSpPr>
          <p:nvPr>
            <p:ph type="pic" idx="2"/>
          </p:nvPr>
        </p:nvSpPr>
        <p:spPr>
          <a:xfrm>
            <a:off x="0" y="-1"/>
            <a:ext cx="12188952" cy="4572000"/>
          </a:xfrm>
          <a:prstGeom prst="rect">
            <a:avLst/>
          </a:prstGeom>
          <a:solidFill>
            <a:srgbClr val="C3D7D7"/>
          </a:solidFill>
          <a:ln>
            <a:noFill/>
          </a:ln>
        </p:spPr>
      </p:sp>
      <p:sp>
        <p:nvSpPr>
          <p:cNvPr id="73" name="Google Shape;73;p29"/>
          <p:cNvSpPr txBox="1">
            <a:spLocks noGrp="1"/>
          </p:cNvSpPr>
          <p:nvPr>
            <p:ph type="body" idx="1"/>
          </p:nvPr>
        </p:nvSpPr>
        <p:spPr>
          <a:xfrm>
            <a:off x="8610600" y="4960138"/>
            <a:ext cx="3200400" cy="146304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1800"/>
              <a:buNone/>
              <a:defRPr sz="1800">
                <a:solidFill>
                  <a:srgbClr val="464132"/>
                </a:solidFill>
              </a:defRPr>
            </a:lvl1pPr>
            <a:lvl2pPr marL="914400" lvl="1" indent="-228600" algn="l">
              <a:lnSpc>
                <a:spcPct val="90000"/>
              </a:lnSpc>
              <a:spcBef>
                <a:spcPts val="200"/>
              </a:spcBef>
              <a:spcAft>
                <a:spcPts val="0"/>
              </a:spcAft>
              <a:buSzPts val="1400"/>
              <a:buNone/>
              <a:defRPr sz="1400"/>
            </a:lvl2pPr>
            <a:lvl3pPr marL="1371600" lvl="2" indent="-228600" algn="l">
              <a:lnSpc>
                <a:spcPct val="90000"/>
              </a:lnSpc>
              <a:spcBef>
                <a:spcPts val="400"/>
              </a:spcBef>
              <a:spcAft>
                <a:spcPts val="0"/>
              </a:spcAft>
              <a:buSzPts val="1200"/>
              <a:buNone/>
              <a:defRPr sz="1200"/>
            </a:lvl3pPr>
            <a:lvl4pPr marL="1828800" lvl="3" indent="-228600" algn="l">
              <a:lnSpc>
                <a:spcPct val="90000"/>
              </a:lnSpc>
              <a:spcBef>
                <a:spcPts val="400"/>
              </a:spcBef>
              <a:spcAft>
                <a:spcPts val="0"/>
              </a:spcAft>
              <a:buSzPts val="1000"/>
              <a:buNone/>
              <a:defRPr sz="1000"/>
            </a:lvl4pPr>
            <a:lvl5pPr marL="2286000" lvl="4" indent="-228600" algn="l">
              <a:lnSpc>
                <a:spcPct val="90000"/>
              </a:lnSpc>
              <a:spcBef>
                <a:spcPts val="400"/>
              </a:spcBef>
              <a:spcAft>
                <a:spcPts val="0"/>
              </a:spcAft>
              <a:buSzPts val="1000"/>
              <a:buNone/>
              <a:defRPr sz="1000"/>
            </a:lvl5pPr>
            <a:lvl6pPr marL="2743200" lvl="5" indent="-228600" algn="l">
              <a:lnSpc>
                <a:spcPct val="90000"/>
              </a:lnSpc>
              <a:spcBef>
                <a:spcPts val="400"/>
              </a:spcBef>
              <a:spcAft>
                <a:spcPts val="0"/>
              </a:spcAft>
              <a:buSzPts val="1000"/>
              <a:buNone/>
              <a:defRPr sz="1000"/>
            </a:lvl6pPr>
            <a:lvl7pPr marL="3200400" lvl="6" indent="-228600" algn="l">
              <a:lnSpc>
                <a:spcPct val="90000"/>
              </a:lnSpc>
              <a:spcBef>
                <a:spcPts val="400"/>
              </a:spcBef>
              <a:spcAft>
                <a:spcPts val="0"/>
              </a:spcAft>
              <a:buSzPts val="1000"/>
              <a:buNone/>
              <a:defRPr sz="1000"/>
            </a:lvl7pPr>
            <a:lvl8pPr marL="3657600" lvl="7" indent="-228600" algn="l">
              <a:lnSpc>
                <a:spcPct val="90000"/>
              </a:lnSpc>
              <a:spcBef>
                <a:spcPts val="400"/>
              </a:spcBef>
              <a:spcAft>
                <a:spcPts val="0"/>
              </a:spcAft>
              <a:buSzPts val="1000"/>
              <a:buNone/>
              <a:defRPr sz="1000"/>
            </a:lvl8pPr>
            <a:lvl9pPr marL="4114800" lvl="8" indent="-228600" algn="l">
              <a:lnSpc>
                <a:spcPct val="90000"/>
              </a:lnSpc>
              <a:spcBef>
                <a:spcPts val="400"/>
              </a:spcBef>
              <a:spcAft>
                <a:spcPts val="400"/>
              </a:spcAft>
              <a:buSzPts val="1000"/>
              <a:buNone/>
              <a:defRPr sz="1000"/>
            </a:lvl9pPr>
          </a:lstStyle>
          <a:p>
            <a:endParaRPr/>
          </a:p>
        </p:txBody>
      </p:sp>
      <p:sp>
        <p:nvSpPr>
          <p:cNvPr id="74" name="Google Shape;74;p29"/>
          <p:cNvSpPr txBox="1">
            <a:spLocks noGrp="1"/>
          </p:cNvSpPr>
          <p:nvPr>
            <p:ph type="dt" idx="10"/>
          </p:nvPr>
        </p:nvSpPr>
        <p:spPr>
          <a:xfrm>
            <a:off x="1024128" y="6470704"/>
            <a:ext cx="2154142" cy="27432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9"/>
          <p:cNvSpPr txBox="1">
            <a:spLocks noGrp="1"/>
          </p:cNvSpPr>
          <p:nvPr>
            <p:ph type="ftr" idx="11"/>
          </p:nvPr>
        </p:nvSpPr>
        <p:spPr>
          <a:xfrm>
            <a:off x="4842932" y="6470704"/>
            <a:ext cx="5901458" cy="27432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9"/>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GB"/>
              <a:t>‹#›</a:t>
            </a:fld>
            <a:endParaRPr/>
          </a:p>
        </p:txBody>
      </p:sp>
      <p:cxnSp>
        <p:nvCxnSpPr>
          <p:cNvPr id="77" name="Google Shape;77;p29"/>
          <p:cNvCxnSpPr/>
          <p:nvPr/>
        </p:nvCxnSpPr>
        <p:spPr>
          <a:xfrm rot="10800000">
            <a:off x="8386842" y="5264106"/>
            <a:ext cx="0" cy="914400"/>
          </a:xfrm>
          <a:prstGeom prst="straightConnector1">
            <a:avLst/>
          </a:prstGeom>
          <a:noFill/>
          <a:ln w="19050" cap="flat" cmpd="sng">
            <a:solidFill>
              <a:schemeClr val="accent2"/>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AFAF7"/>
            </a:gs>
            <a:gs pos="74000">
              <a:srgbClr val="D7D6C3"/>
            </a:gs>
            <a:gs pos="83000">
              <a:srgbClr val="D7D6C3"/>
            </a:gs>
            <a:gs pos="100000">
              <a:srgbClr val="E5E3D6"/>
            </a:gs>
          </a:gsLst>
          <a:lin ang="5400000" scaled="0"/>
        </a:gra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464132"/>
              </a:buClr>
              <a:buSzPts val="5000"/>
              <a:buFont typeface="Twentieth Century"/>
              <a:buNone/>
              <a:defRPr sz="5000" b="0" i="0" u="none" strike="noStrike" cap="none">
                <a:solidFill>
                  <a:srgbClr val="464132"/>
                </a:solidFill>
                <a:latin typeface="Twentieth Century"/>
                <a:ea typeface="Twentieth Century"/>
                <a:cs typeface="Twentieth Century"/>
                <a:sym typeface="Twentieth Centur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0"/>
          <p:cNvSpPr txBox="1">
            <a:spLocks noGrp="1"/>
          </p:cNvSpPr>
          <p:nvPr>
            <p:ph type="body" idx="1"/>
          </p:nvPr>
        </p:nvSpPr>
        <p:spPr>
          <a:xfrm>
            <a:off x="1024128" y="2286000"/>
            <a:ext cx="9720071" cy="4023360"/>
          </a:xfrm>
          <a:prstGeom prst="rect">
            <a:avLst/>
          </a:prstGeom>
          <a:noFill/>
          <a:ln>
            <a:noFill/>
          </a:ln>
        </p:spPr>
        <p:txBody>
          <a:bodyPr spcFirstLastPara="1" wrap="square" lIns="45700" tIns="45700" rIns="45700" bIns="45700" anchor="t" anchorCtr="0">
            <a:normAutofit/>
          </a:bodyPr>
          <a:lstStyle>
            <a:lvl1pPr marL="457200" marR="0" lvl="0" indent="-368300" algn="l" rtl="0">
              <a:lnSpc>
                <a:spcPct val="90000"/>
              </a:lnSpc>
              <a:spcBef>
                <a:spcPts val="1200"/>
              </a:spcBef>
              <a:spcAft>
                <a:spcPts val="0"/>
              </a:spcAft>
              <a:buClr>
                <a:schemeClr val="accent2"/>
              </a:buClr>
              <a:buSzPts val="2200"/>
              <a:buFont typeface="Twentieth Century"/>
              <a:buChar char=" "/>
              <a:defRPr sz="2200" b="0" i="0" u="none" strike="noStrike" cap="none">
                <a:solidFill>
                  <a:schemeClr val="dk1"/>
                </a:solidFill>
                <a:latin typeface="Twentieth Century"/>
                <a:ea typeface="Twentieth Century"/>
                <a:cs typeface="Twentieth Century"/>
                <a:sym typeface="Twentieth Century"/>
              </a:defRPr>
            </a:lvl1pPr>
            <a:lvl2pPr marL="914400" marR="0" lvl="1" indent="-342900" algn="l" rtl="0">
              <a:lnSpc>
                <a:spcPct val="90000"/>
              </a:lnSpc>
              <a:spcBef>
                <a:spcPts val="200"/>
              </a:spcBef>
              <a:spcAft>
                <a:spcPts val="0"/>
              </a:spcAft>
              <a:buClr>
                <a:schemeClr val="accent2"/>
              </a:buClr>
              <a:buSzPts val="1800"/>
              <a:buFont typeface="Noto Sans Symbols"/>
              <a:buChar char="🢝"/>
              <a:defRPr sz="1800" b="0" i="0" u="none" strike="noStrike" cap="none">
                <a:solidFill>
                  <a:schemeClr val="dk1"/>
                </a:solidFill>
                <a:latin typeface="Twentieth Century"/>
                <a:ea typeface="Twentieth Century"/>
                <a:cs typeface="Twentieth Century"/>
                <a:sym typeface="Twentieth Century"/>
              </a:defRPr>
            </a:lvl2pPr>
            <a:lvl3pPr marL="1371600" marR="0" lvl="2" indent="-317500" algn="l" rtl="0">
              <a:lnSpc>
                <a:spcPct val="90000"/>
              </a:lnSpc>
              <a:spcBef>
                <a:spcPts val="400"/>
              </a:spcBef>
              <a:spcAft>
                <a:spcPts val="0"/>
              </a:spcAft>
              <a:buClr>
                <a:schemeClr val="accent2"/>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3pPr>
            <a:lvl4pPr marL="1828800" marR="0" lvl="3" indent="-317500" algn="l" rtl="0">
              <a:lnSpc>
                <a:spcPct val="90000"/>
              </a:lnSpc>
              <a:spcBef>
                <a:spcPts val="400"/>
              </a:spcBef>
              <a:spcAft>
                <a:spcPts val="0"/>
              </a:spcAft>
              <a:buClr>
                <a:schemeClr val="accent2"/>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4pPr>
            <a:lvl5pPr marL="2286000" marR="0" lvl="4" indent="-317500" algn="l" rtl="0">
              <a:lnSpc>
                <a:spcPct val="90000"/>
              </a:lnSpc>
              <a:spcBef>
                <a:spcPts val="400"/>
              </a:spcBef>
              <a:spcAft>
                <a:spcPts val="0"/>
              </a:spcAft>
              <a:buClr>
                <a:schemeClr val="accent2"/>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5pPr>
            <a:lvl6pPr marL="2743200" marR="0" lvl="5" indent="-317500" algn="l" rtl="0">
              <a:lnSpc>
                <a:spcPct val="90000"/>
              </a:lnSpc>
              <a:spcBef>
                <a:spcPts val="400"/>
              </a:spcBef>
              <a:spcAft>
                <a:spcPts val="0"/>
              </a:spcAft>
              <a:buClr>
                <a:schemeClr val="accent2"/>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6pPr>
            <a:lvl7pPr marL="3200400" marR="0" lvl="6" indent="-317500" algn="l" rtl="0">
              <a:lnSpc>
                <a:spcPct val="90000"/>
              </a:lnSpc>
              <a:spcBef>
                <a:spcPts val="400"/>
              </a:spcBef>
              <a:spcAft>
                <a:spcPts val="0"/>
              </a:spcAft>
              <a:buClr>
                <a:schemeClr val="accent2"/>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7pPr>
            <a:lvl8pPr marL="3657600" marR="0" lvl="7" indent="-317500" algn="l" rtl="0">
              <a:lnSpc>
                <a:spcPct val="90000"/>
              </a:lnSpc>
              <a:spcBef>
                <a:spcPts val="400"/>
              </a:spcBef>
              <a:spcAft>
                <a:spcPts val="0"/>
              </a:spcAft>
              <a:buClr>
                <a:schemeClr val="accent2"/>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8pPr>
            <a:lvl9pPr marL="4114800" marR="0" lvl="8" indent="-317500" algn="l" rtl="0">
              <a:lnSpc>
                <a:spcPct val="90000"/>
              </a:lnSpc>
              <a:spcBef>
                <a:spcPts val="400"/>
              </a:spcBef>
              <a:spcAft>
                <a:spcPts val="400"/>
              </a:spcAft>
              <a:buClr>
                <a:schemeClr val="accent2"/>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2" name="Google Shape;12;p20"/>
          <p:cNvSpPr txBox="1">
            <a:spLocks noGrp="1"/>
          </p:cNvSpPr>
          <p:nvPr>
            <p:ph type="dt" idx="10"/>
          </p:nvPr>
        </p:nvSpPr>
        <p:spPr>
          <a:xfrm>
            <a:off x="1024128" y="6470704"/>
            <a:ext cx="2154142" cy="27432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rgbClr val="464132"/>
                </a:solidFill>
                <a:latin typeface="Twentieth Century"/>
                <a:ea typeface="Twentieth Century"/>
                <a:cs typeface="Twentieth Century"/>
                <a:sym typeface="Twentieth Centur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3" name="Google Shape;13;p20"/>
          <p:cNvSpPr txBox="1">
            <a:spLocks noGrp="1"/>
          </p:cNvSpPr>
          <p:nvPr>
            <p:ph type="ftr" idx="11"/>
          </p:nvPr>
        </p:nvSpPr>
        <p:spPr>
          <a:xfrm>
            <a:off x="4842932" y="6470704"/>
            <a:ext cx="5901458" cy="274320"/>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00" b="0" i="0" u="none" strike="noStrike" cap="none">
                <a:solidFill>
                  <a:srgbClr val="464132"/>
                </a:solidFill>
                <a:latin typeface="Twentieth Century"/>
                <a:ea typeface="Twentieth Century"/>
                <a:cs typeface="Twentieth Century"/>
                <a:sym typeface="Twentieth Centur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4" name="Google Shape;14;p20"/>
          <p:cNvSpPr txBox="1">
            <a:spLocks noGrp="1"/>
          </p:cNvSpPr>
          <p:nvPr>
            <p:ph type="sldNum" idx="12"/>
          </p:nvPr>
        </p:nvSpPr>
        <p:spPr>
          <a:xfrm>
            <a:off x="10837334" y="6470704"/>
            <a:ext cx="973666" cy="27432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464132"/>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GB"/>
              <a:t>‹#›</a:t>
            </a:fld>
            <a:endParaRPr/>
          </a:p>
        </p:txBody>
      </p:sp>
      <p:cxnSp>
        <p:nvCxnSpPr>
          <p:cNvPr id="15" name="Google Shape;15;p20"/>
          <p:cNvCxnSpPr/>
          <p:nvPr/>
        </p:nvCxnSpPr>
        <p:spPr>
          <a:xfrm rot="10800000">
            <a:off x="762000" y="826324"/>
            <a:ext cx="0" cy="914400"/>
          </a:xfrm>
          <a:prstGeom prst="straightConnector1">
            <a:avLst/>
          </a:prstGeom>
          <a:noFill/>
          <a:ln w="19050" cap="flat" cmpd="sng">
            <a:solidFill>
              <a:schemeClr val="accent2"/>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4.jpg"/><Relationship Id="rId7"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gif"/><Relationship Id="rId5" Type="http://schemas.openxmlformats.org/officeDocument/2006/relationships/image" Target="../media/image10.pn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
          <p:cNvSpPr txBox="1">
            <a:spLocks noGrp="1"/>
          </p:cNvSpPr>
          <p:nvPr>
            <p:ph type="ctrTitle"/>
          </p:nvPr>
        </p:nvSpPr>
        <p:spPr>
          <a:xfrm>
            <a:off x="428625" y="4960137"/>
            <a:ext cx="7772400" cy="1463040"/>
          </a:xfrm>
          <a:prstGeom prst="rect">
            <a:avLst/>
          </a:prstGeom>
          <a:noFill/>
          <a:ln>
            <a:noFill/>
          </a:ln>
        </p:spPr>
        <p:txBody>
          <a:bodyPr spcFirstLastPara="1" wrap="square" lIns="91425" tIns="45700" rIns="91425" bIns="45700" anchor="ctr" anchorCtr="0">
            <a:normAutofit/>
          </a:bodyPr>
          <a:lstStyle/>
          <a:p>
            <a:pPr marL="0" lvl="0" indent="0" algn="r" rtl="0">
              <a:lnSpc>
                <a:spcPct val="80000"/>
              </a:lnSpc>
              <a:spcBef>
                <a:spcPts val="0"/>
              </a:spcBef>
              <a:spcAft>
                <a:spcPts val="0"/>
              </a:spcAft>
              <a:buClr>
                <a:srgbClr val="464132"/>
              </a:buClr>
              <a:buSzPts val="5000"/>
              <a:buFont typeface="Twentieth Century"/>
              <a:buNone/>
            </a:pPr>
            <a:r>
              <a:rPr lang="en-GB" dirty="0"/>
              <a:t>YEAR R MATHS WORKSHOP 2026</a:t>
            </a:r>
            <a:endParaRPr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336" y="236764"/>
            <a:ext cx="5623518" cy="4150509"/>
          </a:xfrm>
          <a:prstGeom prst="rect">
            <a:avLst/>
          </a:prstGeom>
        </p:spPr>
      </p:pic>
      <p:sp>
        <p:nvSpPr>
          <p:cNvPr id="3" name="TextBox 2"/>
          <p:cNvSpPr txBox="1"/>
          <p:nvPr/>
        </p:nvSpPr>
        <p:spPr>
          <a:xfrm>
            <a:off x="7093527" y="2312018"/>
            <a:ext cx="4156364" cy="1569660"/>
          </a:xfrm>
          <a:prstGeom prst="rect">
            <a:avLst/>
          </a:prstGeom>
          <a:noFill/>
        </p:spPr>
        <p:txBody>
          <a:bodyPr wrap="square" rtlCol="0">
            <a:spAutoFit/>
          </a:bodyPr>
          <a:lstStyle/>
          <a:p>
            <a:r>
              <a:rPr lang="en-GB" sz="4800" dirty="0">
                <a:solidFill>
                  <a:srgbClr val="FFFF00"/>
                </a:solidFill>
              </a:rPr>
              <a:t>What do you notice?</a:t>
            </a:r>
          </a:p>
        </p:txBody>
      </p:sp>
      <p:pic>
        <p:nvPicPr>
          <p:cNvPr id="6" name="Picture 5">
            <a:extLst>
              <a:ext uri="{FF2B5EF4-FFF2-40B4-BE49-F238E27FC236}">
                <a16:creationId xmlns:a16="http://schemas.microsoft.com/office/drawing/2014/main" id="{943C212F-A9DC-4743-9A20-CCED23E06C2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7951" y="715235"/>
            <a:ext cx="1707515" cy="121412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0"/>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a:t>COMPOSITION OF NUMBER</a:t>
            </a:r>
            <a:endParaRPr/>
          </a:p>
        </p:txBody>
      </p:sp>
      <p:pic>
        <p:nvPicPr>
          <p:cNvPr id="166" name="Google Shape;166;p10"/>
          <p:cNvPicPr preferRelativeResize="0"/>
          <p:nvPr/>
        </p:nvPicPr>
        <p:blipFill rotWithShape="1">
          <a:blip r:embed="rId3">
            <a:alphaModFix/>
          </a:blip>
          <a:srcRect/>
          <a:stretch/>
        </p:blipFill>
        <p:spPr>
          <a:xfrm>
            <a:off x="3867150" y="1890712"/>
            <a:ext cx="4457700" cy="30765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1"/>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a:t>MORE WAYS TO MAKE 6!</a:t>
            </a:r>
            <a:endParaRPr/>
          </a:p>
        </p:txBody>
      </p:sp>
      <p:pic>
        <p:nvPicPr>
          <p:cNvPr id="172" name="Google Shape;172;p11"/>
          <p:cNvPicPr preferRelativeResize="0"/>
          <p:nvPr/>
        </p:nvPicPr>
        <p:blipFill rotWithShape="1">
          <a:blip r:embed="rId3">
            <a:alphaModFix/>
          </a:blip>
          <a:srcRect/>
          <a:stretch/>
        </p:blipFill>
        <p:spPr>
          <a:xfrm>
            <a:off x="2609850" y="2084832"/>
            <a:ext cx="6160078" cy="452337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32a25b47a46_0_6"/>
          <p:cNvSpPr txBox="1">
            <a:spLocks noGrp="1"/>
          </p:cNvSpPr>
          <p:nvPr>
            <p:ph type="title"/>
          </p:nvPr>
        </p:nvSpPr>
        <p:spPr>
          <a:xfrm>
            <a:off x="1024128" y="585216"/>
            <a:ext cx="9720000" cy="1499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a:t>Oracy</a:t>
            </a:r>
            <a:endParaRPr/>
          </a:p>
        </p:txBody>
      </p:sp>
      <p:sp>
        <p:nvSpPr>
          <p:cNvPr id="186" name="Google Shape;186;g32a25b47a46_0_6"/>
          <p:cNvSpPr txBox="1"/>
          <p:nvPr/>
        </p:nvSpPr>
        <p:spPr>
          <a:xfrm>
            <a:off x="943850" y="1616825"/>
            <a:ext cx="8212500" cy="260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200">
                <a:solidFill>
                  <a:schemeClr val="dk1"/>
                </a:solidFill>
                <a:latin typeface="Twentieth Century"/>
                <a:ea typeface="Twentieth Century"/>
                <a:cs typeface="Twentieth Century"/>
                <a:sym typeface="Twentieth Century"/>
              </a:rPr>
              <a:t>The ability to convey thoughts and ideas fluently through speech. In maths, this means children explaining their thinking and reasoning. Using stem sentences will support this.</a:t>
            </a:r>
            <a:endParaRPr sz="2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endParaRPr sz="2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r>
              <a:rPr lang="en-GB" sz="2200">
                <a:solidFill>
                  <a:schemeClr val="dk1"/>
                </a:solidFill>
                <a:latin typeface="Twentieth Century"/>
                <a:ea typeface="Twentieth Century"/>
                <a:cs typeface="Twentieth Century"/>
                <a:sym typeface="Twentieth Century"/>
              </a:rPr>
              <a:t>We will give the children opportunities to discuss their maths to improve their oracy skills…</a:t>
            </a:r>
            <a:endParaRPr sz="2200">
              <a:solidFill>
                <a:schemeClr val="dk1"/>
              </a:solidFill>
              <a:latin typeface="Twentieth Century"/>
              <a:ea typeface="Twentieth Century"/>
              <a:cs typeface="Twentieth Century"/>
              <a:sym typeface="Twentieth Century"/>
            </a:endParaRPr>
          </a:p>
        </p:txBody>
      </p:sp>
      <p:pic>
        <p:nvPicPr>
          <p:cNvPr id="187" name="Google Shape;187;g32a25b47a46_0_6"/>
          <p:cNvPicPr preferRelativeResize="0"/>
          <p:nvPr/>
        </p:nvPicPr>
        <p:blipFill rotWithShape="1">
          <a:blip r:embed="rId3">
            <a:alphaModFix/>
          </a:blip>
          <a:srcRect r="34236"/>
          <a:stretch/>
        </p:blipFill>
        <p:spPr>
          <a:xfrm>
            <a:off x="5827000" y="3508625"/>
            <a:ext cx="4740877" cy="31139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32a25b47a46_0_0"/>
          <p:cNvSpPr txBox="1">
            <a:spLocks noGrp="1"/>
          </p:cNvSpPr>
          <p:nvPr>
            <p:ph type="title"/>
          </p:nvPr>
        </p:nvSpPr>
        <p:spPr>
          <a:xfrm>
            <a:off x="1024128" y="585216"/>
            <a:ext cx="9720000" cy="1499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a:t>Stem sentences</a:t>
            </a:r>
            <a:endParaRPr/>
          </a:p>
        </p:txBody>
      </p:sp>
      <p:sp>
        <p:nvSpPr>
          <p:cNvPr id="179" name="Google Shape;179;g32a25b47a46_0_0"/>
          <p:cNvSpPr txBox="1"/>
          <p:nvPr/>
        </p:nvSpPr>
        <p:spPr>
          <a:xfrm>
            <a:off x="1314575" y="2500825"/>
            <a:ext cx="7713600" cy="245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200">
                <a:solidFill>
                  <a:schemeClr val="dk1"/>
                </a:solidFill>
                <a:latin typeface="Twentieth Century"/>
                <a:ea typeface="Twentieth Century"/>
                <a:cs typeface="Twentieth Century"/>
                <a:sym typeface="Twentieth Century"/>
              </a:rPr>
              <a:t>Using a structured sentence to use the correct vocabulary and to explain what has happened during the sum.</a:t>
            </a:r>
            <a:endParaRPr sz="2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endParaRPr sz="2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r>
              <a:rPr lang="en-GB" sz="2200">
                <a:solidFill>
                  <a:schemeClr val="dk1"/>
                </a:solidFill>
                <a:latin typeface="Twentieth Century"/>
                <a:ea typeface="Twentieth Century"/>
                <a:cs typeface="Twentieth Century"/>
                <a:sym typeface="Twentieth Century"/>
              </a:rPr>
              <a:t>“First I had 6, then I added 2. Now I have 8.”</a:t>
            </a:r>
            <a:endParaRPr sz="2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endParaRPr sz="2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r>
              <a:rPr lang="en-GB" sz="2200">
                <a:solidFill>
                  <a:schemeClr val="dk1"/>
                </a:solidFill>
                <a:latin typeface="Twentieth Century"/>
                <a:ea typeface="Twentieth Century"/>
                <a:cs typeface="Twentieth Century"/>
                <a:sym typeface="Twentieth Century"/>
              </a:rPr>
              <a:t>“First I had 3, I doubled it. Now I have 6.”</a:t>
            </a:r>
            <a:endParaRPr sz="2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2"/>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ct val="111111"/>
              <a:buFont typeface="Twentieth Century"/>
              <a:buNone/>
            </a:pPr>
            <a:r>
              <a:rPr lang="en-GB"/>
              <a:t>CONTINUE, COPY AND CREATE REPEATING PATTERNS.</a:t>
            </a:r>
            <a:endParaRPr/>
          </a:p>
        </p:txBody>
      </p:sp>
      <p:pic>
        <p:nvPicPr>
          <p:cNvPr id="194" name="Google Shape;194;p12" descr="Repeating Pattern Sequences | Teaching Resources"/>
          <p:cNvPicPr preferRelativeResize="0"/>
          <p:nvPr/>
        </p:nvPicPr>
        <p:blipFill rotWithShape="1">
          <a:blip r:embed="rId3">
            <a:alphaModFix/>
          </a:blip>
          <a:srcRect/>
          <a:stretch/>
        </p:blipFill>
        <p:spPr>
          <a:xfrm>
            <a:off x="2738322" y="2084832"/>
            <a:ext cx="6291683" cy="445451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3"/>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a:t>PATTERNS WITH NUMBERS</a:t>
            </a:r>
            <a:endParaRPr/>
          </a:p>
        </p:txBody>
      </p:sp>
      <p:sp>
        <p:nvSpPr>
          <p:cNvPr id="200" name="Google Shape;200;p13"/>
          <p:cNvSpPr txBox="1">
            <a:spLocks noGrp="1"/>
          </p:cNvSpPr>
          <p:nvPr>
            <p:ph type="body" idx="1"/>
          </p:nvPr>
        </p:nvSpPr>
        <p:spPr>
          <a:xfrm>
            <a:off x="1024128" y="2286000"/>
            <a:ext cx="9720071" cy="4023360"/>
          </a:xfrm>
          <a:prstGeom prst="rect">
            <a:avLst/>
          </a:prstGeom>
          <a:noFill/>
          <a:ln>
            <a:noFill/>
          </a:ln>
        </p:spPr>
        <p:txBody>
          <a:bodyPr spcFirstLastPara="1" wrap="square" lIns="45700" tIns="45700" rIns="45700" bIns="45700" anchor="t" anchorCtr="0">
            <a:normAutofit/>
          </a:bodyPr>
          <a:lstStyle/>
          <a:p>
            <a:pPr marL="91440" lvl="0" indent="-91440" algn="l" rtl="0">
              <a:lnSpc>
                <a:spcPct val="90000"/>
              </a:lnSpc>
              <a:spcBef>
                <a:spcPts val="0"/>
              </a:spcBef>
              <a:spcAft>
                <a:spcPts val="0"/>
              </a:spcAft>
              <a:buSzPts val="4000"/>
              <a:buChar char=" "/>
            </a:pPr>
            <a:r>
              <a:rPr lang="en-GB" sz="4000"/>
              <a:t>Odd and Even numbers  </a:t>
            </a:r>
            <a:endParaRPr/>
          </a:p>
          <a:p>
            <a:pPr marL="91440" lvl="0" indent="-91440" algn="l" rtl="0">
              <a:lnSpc>
                <a:spcPct val="90000"/>
              </a:lnSpc>
              <a:spcBef>
                <a:spcPts val="1400"/>
              </a:spcBef>
              <a:spcAft>
                <a:spcPts val="0"/>
              </a:spcAft>
              <a:buSzPts val="4000"/>
              <a:buChar char=" "/>
            </a:pPr>
            <a:r>
              <a:rPr lang="en-GB" sz="4000"/>
              <a:t>Doubling</a:t>
            </a:r>
            <a:endParaRPr/>
          </a:p>
          <a:p>
            <a:pPr marL="91440" lvl="0" indent="-91440" algn="l" rtl="0">
              <a:lnSpc>
                <a:spcPct val="90000"/>
              </a:lnSpc>
              <a:spcBef>
                <a:spcPts val="1400"/>
              </a:spcBef>
              <a:spcAft>
                <a:spcPts val="0"/>
              </a:spcAft>
              <a:buSzPts val="4000"/>
              <a:buChar char=" "/>
            </a:pPr>
            <a:r>
              <a:rPr lang="en-GB" sz="4000"/>
              <a:t>Sharing numbers equally</a:t>
            </a:r>
            <a:endParaRPr sz="4000"/>
          </a:p>
          <a:p>
            <a:pPr marL="91440" lvl="0" indent="0" algn="l" rtl="0">
              <a:lnSpc>
                <a:spcPct val="90000"/>
              </a:lnSpc>
              <a:spcBef>
                <a:spcPts val="1400"/>
              </a:spcBef>
              <a:spcAft>
                <a:spcPts val="0"/>
              </a:spcAft>
              <a:buSzPts val="2200"/>
              <a:buNone/>
            </a:pPr>
            <a:endParaRPr/>
          </a:p>
        </p:txBody>
      </p:sp>
      <p:pic>
        <p:nvPicPr>
          <p:cNvPr id="201" name="Google Shape;201;p13"/>
          <p:cNvPicPr preferRelativeResize="0"/>
          <p:nvPr/>
        </p:nvPicPr>
        <p:blipFill rotWithShape="1">
          <a:blip r:embed="rId3">
            <a:alphaModFix/>
          </a:blip>
          <a:srcRect/>
          <a:stretch/>
        </p:blipFill>
        <p:spPr>
          <a:xfrm>
            <a:off x="6206254" y="4420878"/>
            <a:ext cx="4420006" cy="2131967"/>
          </a:xfrm>
          <a:prstGeom prst="rect">
            <a:avLst/>
          </a:prstGeom>
          <a:noFill/>
          <a:ln>
            <a:noFill/>
          </a:ln>
        </p:spPr>
      </p:pic>
      <p:pic>
        <p:nvPicPr>
          <p:cNvPr id="202" name="Google Shape;202;p13" descr="Make doubles | Practical – Primary Stars Education"/>
          <p:cNvPicPr preferRelativeResize="0"/>
          <p:nvPr/>
        </p:nvPicPr>
        <p:blipFill rotWithShape="1">
          <a:blip r:embed="rId4">
            <a:alphaModFix/>
          </a:blip>
          <a:srcRect/>
          <a:stretch/>
        </p:blipFill>
        <p:spPr>
          <a:xfrm>
            <a:off x="9564246" y="1451801"/>
            <a:ext cx="2359906" cy="2359906"/>
          </a:xfrm>
          <a:prstGeom prst="rect">
            <a:avLst/>
          </a:prstGeom>
          <a:noFill/>
          <a:ln>
            <a:noFill/>
          </a:ln>
        </p:spPr>
      </p:pic>
      <p:pic>
        <p:nvPicPr>
          <p:cNvPr id="203" name="Google Shape;203;p13" descr="Sharing activity | Maths area, Math challenge, Maths eyfs"/>
          <p:cNvPicPr preferRelativeResize="0"/>
          <p:nvPr/>
        </p:nvPicPr>
        <p:blipFill rotWithShape="1">
          <a:blip r:embed="rId5">
            <a:alphaModFix/>
          </a:blip>
          <a:srcRect/>
          <a:stretch/>
        </p:blipFill>
        <p:spPr>
          <a:xfrm>
            <a:off x="1199466" y="4297680"/>
            <a:ext cx="1830061" cy="237836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4"/>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a:t>SHAPES</a:t>
            </a:r>
            <a:endParaRPr/>
          </a:p>
        </p:txBody>
      </p:sp>
      <p:pic>
        <p:nvPicPr>
          <p:cNvPr id="210" name="Google Shape;210;p14" descr="What are 2D Shapes? Differences between 2D &amp; 3D shapes, sides, examples."/>
          <p:cNvPicPr preferRelativeResize="0"/>
          <p:nvPr/>
        </p:nvPicPr>
        <p:blipFill rotWithShape="1">
          <a:blip r:embed="rId3">
            <a:alphaModFix/>
          </a:blip>
          <a:srcRect/>
          <a:stretch/>
        </p:blipFill>
        <p:spPr>
          <a:xfrm>
            <a:off x="668193" y="2209523"/>
            <a:ext cx="5339489" cy="3263022"/>
          </a:xfrm>
          <a:prstGeom prst="rect">
            <a:avLst/>
          </a:prstGeom>
          <a:noFill/>
          <a:ln>
            <a:noFill/>
          </a:ln>
        </p:spPr>
      </p:pic>
      <p:pic>
        <p:nvPicPr>
          <p:cNvPr id="211" name="Google Shape;211;p14" descr="3D Shape Mat | Teaching Resources"/>
          <p:cNvPicPr preferRelativeResize="0"/>
          <p:nvPr/>
        </p:nvPicPr>
        <p:blipFill rotWithShape="1">
          <a:blip r:embed="rId4">
            <a:alphaModFix/>
          </a:blip>
          <a:srcRect/>
          <a:stretch/>
        </p:blipFill>
        <p:spPr>
          <a:xfrm>
            <a:off x="6833466" y="1404297"/>
            <a:ext cx="4402570" cy="330515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5"/>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a:t>LENGTH, MASS AND CAPACITY</a:t>
            </a:r>
            <a:endParaRPr/>
          </a:p>
        </p:txBody>
      </p:sp>
      <p:sp>
        <p:nvSpPr>
          <p:cNvPr id="218" name="Google Shape;218;p15"/>
          <p:cNvSpPr txBox="1">
            <a:spLocks noGrp="1"/>
          </p:cNvSpPr>
          <p:nvPr>
            <p:ph type="body" idx="1"/>
          </p:nvPr>
        </p:nvSpPr>
        <p:spPr>
          <a:xfrm>
            <a:off x="803564" y="2216728"/>
            <a:ext cx="5527963" cy="665018"/>
          </a:xfrm>
          <a:prstGeom prst="rect">
            <a:avLst/>
          </a:prstGeom>
          <a:noFill/>
          <a:ln>
            <a:noFill/>
          </a:ln>
        </p:spPr>
        <p:txBody>
          <a:bodyPr spcFirstLastPara="1" wrap="square" lIns="45700" tIns="45700" rIns="45700" bIns="45700" anchor="t" anchorCtr="0">
            <a:normAutofit/>
          </a:bodyPr>
          <a:lstStyle/>
          <a:p>
            <a:pPr marL="91440" lvl="0" indent="-91440" algn="l" rtl="0">
              <a:lnSpc>
                <a:spcPct val="90000"/>
              </a:lnSpc>
              <a:spcBef>
                <a:spcPts val="0"/>
              </a:spcBef>
              <a:spcAft>
                <a:spcPts val="0"/>
              </a:spcAft>
              <a:buSzPts val="2200"/>
              <a:buChar char=" "/>
            </a:pPr>
            <a:r>
              <a:rPr lang="en-GB"/>
              <a:t>Compare length, weight and capacity.</a:t>
            </a:r>
            <a:endParaRPr/>
          </a:p>
          <a:p>
            <a:pPr marL="91440" lvl="0" indent="0" algn="l" rtl="0">
              <a:lnSpc>
                <a:spcPct val="90000"/>
              </a:lnSpc>
              <a:spcBef>
                <a:spcPts val="1400"/>
              </a:spcBef>
              <a:spcAft>
                <a:spcPts val="0"/>
              </a:spcAft>
              <a:buSzPts val="2200"/>
              <a:buNone/>
            </a:pPr>
            <a:endParaRPr/>
          </a:p>
        </p:txBody>
      </p:sp>
      <p:pic>
        <p:nvPicPr>
          <p:cNvPr id="219" name="Google Shape;219;p15" descr="Interactive maths display - capacity … | Math classroom, Maths  investigations, Maths eyfs"/>
          <p:cNvPicPr preferRelativeResize="0"/>
          <p:nvPr/>
        </p:nvPicPr>
        <p:blipFill rotWithShape="1">
          <a:blip r:embed="rId3">
            <a:alphaModFix/>
          </a:blip>
          <a:srcRect/>
          <a:stretch/>
        </p:blipFill>
        <p:spPr>
          <a:xfrm>
            <a:off x="7470295" y="1560369"/>
            <a:ext cx="4384168" cy="3260725"/>
          </a:xfrm>
          <a:prstGeom prst="rect">
            <a:avLst/>
          </a:prstGeom>
          <a:noFill/>
          <a:ln>
            <a:noFill/>
          </a:ln>
        </p:spPr>
      </p:pic>
      <p:pic>
        <p:nvPicPr>
          <p:cNvPr id="220" name="Google Shape;220;p15" descr="EYFS Weighing activity: | Measurement activities, Eyfs activities, Math  centers"/>
          <p:cNvPicPr preferRelativeResize="0"/>
          <p:nvPr/>
        </p:nvPicPr>
        <p:blipFill rotWithShape="1">
          <a:blip r:embed="rId4">
            <a:alphaModFix/>
          </a:blip>
          <a:srcRect/>
          <a:stretch/>
        </p:blipFill>
        <p:spPr>
          <a:xfrm>
            <a:off x="803564" y="2881745"/>
            <a:ext cx="3918143" cy="2938607"/>
          </a:xfrm>
          <a:prstGeom prst="rect">
            <a:avLst/>
          </a:prstGeom>
          <a:noFill/>
          <a:ln>
            <a:noFill/>
          </a:ln>
        </p:spPr>
      </p:pic>
      <p:pic>
        <p:nvPicPr>
          <p:cNvPr id="221" name="Google Shape;221;p15" descr="Reception Longer and Shorter Length Game | Classroom Secrets Kids"/>
          <p:cNvPicPr preferRelativeResize="0"/>
          <p:nvPr/>
        </p:nvPicPr>
        <p:blipFill rotWithShape="1">
          <a:blip r:embed="rId5">
            <a:alphaModFix/>
          </a:blip>
          <a:srcRect/>
          <a:stretch/>
        </p:blipFill>
        <p:spPr>
          <a:xfrm>
            <a:off x="4998606" y="5172652"/>
            <a:ext cx="3225787" cy="168534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6"/>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400"/>
              <a:buFont typeface="Twentieth Century"/>
              <a:buNone/>
            </a:pPr>
            <a:r>
              <a:rPr lang="en-GB" sz="5400"/>
              <a:t>HOW CAN YOU HELP YOUR CHILD AT HOME?</a:t>
            </a:r>
            <a:endParaRPr/>
          </a:p>
        </p:txBody>
      </p:sp>
      <p:sp>
        <p:nvSpPr>
          <p:cNvPr id="227" name="Google Shape;227;p16"/>
          <p:cNvSpPr txBox="1">
            <a:spLocks noGrp="1"/>
          </p:cNvSpPr>
          <p:nvPr>
            <p:ph type="body" idx="1"/>
          </p:nvPr>
        </p:nvSpPr>
        <p:spPr>
          <a:xfrm>
            <a:off x="1024128" y="1953491"/>
            <a:ext cx="9720071" cy="4355869"/>
          </a:xfrm>
          <a:prstGeom prst="rect">
            <a:avLst/>
          </a:prstGeom>
          <a:noFill/>
          <a:ln>
            <a:noFill/>
          </a:ln>
        </p:spPr>
        <p:txBody>
          <a:bodyPr spcFirstLastPara="1" wrap="square" lIns="45700" tIns="45700" rIns="45700" bIns="45700" anchor="t" anchorCtr="0">
            <a:normAutofit lnSpcReduction="10000"/>
          </a:bodyPr>
          <a:lstStyle/>
          <a:p>
            <a:pPr marL="91440" lvl="0" indent="-91440" algn="l" rtl="0">
              <a:lnSpc>
                <a:spcPct val="90000"/>
              </a:lnSpc>
              <a:spcBef>
                <a:spcPts val="0"/>
              </a:spcBef>
              <a:spcAft>
                <a:spcPts val="0"/>
              </a:spcAft>
              <a:buSzPts val="2400"/>
              <a:buChar char=" "/>
            </a:pPr>
            <a:r>
              <a:rPr lang="en-GB" sz="2400"/>
              <a:t>Cooking – weighing, capacity, time, </a:t>
            </a:r>
            <a:endParaRPr/>
          </a:p>
          <a:p>
            <a:pPr marL="91440" lvl="0" indent="-91440" algn="l" rtl="0">
              <a:lnSpc>
                <a:spcPct val="90000"/>
              </a:lnSpc>
              <a:spcBef>
                <a:spcPts val="1400"/>
              </a:spcBef>
              <a:spcAft>
                <a:spcPts val="0"/>
              </a:spcAft>
              <a:buSzPts val="2400"/>
              <a:buChar char=" "/>
            </a:pPr>
            <a:r>
              <a:rPr lang="en-GB" sz="2400"/>
              <a:t>Shopping – money, addition, change / subtraction, </a:t>
            </a:r>
            <a:endParaRPr/>
          </a:p>
          <a:p>
            <a:pPr marL="91440" lvl="0" indent="-91440" algn="l" rtl="0">
              <a:lnSpc>
                <a:spcPct val="90000"/>
              </a:lnSpc>
              <a:spcBef>
                <a:spcPts val="1400"/>
              </a:spcBef>
              <a:spcAft>
                <a:spcPts val="0"/>
              </a:spcAft>
              <a:buSzPts val="2400"/>
              <a:buChar char=" "/>
            </a:pPr>
            <a:r>
              <a:rPr lang="en-GB" sz="2400"/>
              <a:t>Travel – times, waiting etc.</a:t>
            </a:r>
            <a:endParaRPr/>
          </a:p>
          <a:p>
            <a:pPr marL="91440" lvl="0" indent="-91440" algn="l" rtl="0">
              <a:lnSpc>
                <a:spcPct val="90000"/>
              </a:lnSpc>
              <a:spcBef>
                <a:spcPts val="1400"/>
              </a:spcBef>
              <a:spcAft>
                <a:spcPts val="0"/>
              </a:spcAft>
              <a:buSzPts val="2400"/>
              <a:buChar char=" "/>
            </a:pPr>
            <a:r>
              <a:rPr lang="en-GB" sz="2400"/>
              <a:t>Clocks – telling the time, daily timetable, what’s happening </a:t>
            </a:r>
            <a:r>
              <a:rPr lang="en-GB" sz="2400" b="1"/>
              <a:t>now, next</a:t>
            </a:r>
            <a:r>
              <a:rPr lang="en-GB" sz="2400"/>
              <a:t>. What did we do </a:t>
            </a:r>
            <a:r>
              <a:rPr lang="en-GB" sz="2400" b="1"/>
              <a:t>yesterday</a:t>
            </a:r>
            <a:r>
              <a:rPr lang="en-GB" sz="2400"/>
              <a:t>? What are we doing </a:t>
            </a:r>
            <a:r>
              <a:rPr lang="en-GB" sz="2400" b="1"/>
              <a:t>tomorrow</a:t>
            </a:r>
            <a:r>
              <a:rPr lang="en-GB" sz="2400"/>
              <a:t>?</a:t>
            </a:r>
            <a:endParaRPr sz="2400"/>
          </a:p>
          <a:p>
            <a:pPr marL="91440" lvl="0" indent="-91440" algn="l" rtl="0">
              <a:lnSpc>
                <a:spcPct val="90000"/>
              </a:lnSpc>
              <a:spcBef>
                <a:spcPts val="1400"/>
              </a:spcBef>
              <a:spcAft>
                <a:spcPts val="0"/>
              </a:spcAft>
              <a:buSzPts val="2400"/>
              <a:buChar char=" "/>
            </a:pPr>
            <a:r>
              <a:rPr lang="en-GB" sz="2400"/>
              <a:t>Look for numbers in the environment – car journeys, way to school etc. In books, electrical devices.</a:t>
            </a:r>
            <a:endParaRPr/>
          </a:p>
          <a:p>
            <a:pPr marL="91440" lvl="0" indent="-91440" algn="l" rtl="0">
              <a:lnSpc>
                <a:spcPct val="90000"/>
              </a:lnSpc>
              <a:spcBef>
                <a:spcPts val="1400"/>
              </a:spcBef>
              <a:spcAft>
                <a:spcPts val="0"/>
              </a:spcAft>
              <a:buSzPts val="2400"/>
              <a:buChar char=" "/>
            </a:pPr>
            <a:r>
              <a:rPr lang="en-GB" sz="2400"/>
              <a:t>Playing games together, subitise the number on the dice, count on the spaces etc. Play dominoes, card games etc</a:t>
            </a:r>
            <a:endParaRPr sz="2400"/>
          </a:p>
          <a:p>
            <a:pPr marL="91440" lvl="0" indent="-91440" algn="l" rtl="0">
              <a:lnSpc>
                <a:spcPct val="90000"/>
              </a:lnSpc>
              <a:spcBef>
                <a:spcPts val="1400"/>
              </a:spcBef>
              <a:spcAft>
                <a:spcPts val="0"/>
              </a:spcAft>
              <a:buSzPts val="2400"/>
              <a:buChar char=" "/>
            </a:pPr>
            <a:r>
              <a:rPr lang="en-GB" sz="2400"/>
              <a:t>Counting ball bounces, catches, kicks, skips etc. Play hopscotch</a:t>
            </a:r>
            <a:endParaRPr/>
          </a:p>
          <a:p>
            <a:pPr marL="91440" lvl="0" indent="0" algn="l" rtl="0">
              <a:lnSpc>
                <a:spcPct val="90000"/>
              </a:lnSpc>
              <a:spcBef>
                <a:spcPts val="1400"/>
              </a:spcBef>
              <a:spcAft>
                <a:spcPts val="0"/>
              </a:spcAft>
              <a:buSzPts val="2400"/>
              <a:buNone/>
            </a:pPr>
            <a:endParaRPr sz="2400"/>
          </a:p>
          <a:p>
            <a:pPr marL="91440" lvl="0" indent="0" algn="l" rtl="0">
              <a:lnSpc>
                <a:spcPct val="90000"/>
              </a:lnSpc>
              <a:spcBef>
                <a:spcPts val="1400"/>
              </a:spcBef>
              <a:spcAft>
                <a:spcPts val="0"/>
              </a:spcAft>
              <a:buSzPts val="2200"/>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7"/>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4800"/>
              <a:buFont typeface="Twentieth Century"/>
              <a:buNone/>
            </a:pPr>
            <a:r>
              <a:rPr lang="en-GB" sz="4800"/>
              <a:t>HOW CAN YOU HELP YOUR CHILD AT HOME?</a:t>
            </a:r>
            <a:endParaRPr/>
          </a:p>
        </p:txBody>
      </p:sp>
      <p:sp>
        <p:nvSpPr>
          <p:cNvPr id="233" name="Google Shape;233;p17"/>
          <p:cNvSpPr txBox="1">
            <a:spLocks noGrp="1"/>
          </p:cNvSpPr>
          <p:nvPr>
            <p:ph type="body" idx="1"/>
          </p:nvPr>
        </p:nvSpPr>
        <p:spPr>
          <a:xfrm>
            <a:off x="1024128" y="2084833"/>
            <a:ext cx="9720071" cy="4135858"/>
          </a:xfrm>
          <a:prstGeom prst="rect">
            <a:avLst/>
          </a:prstGeom>
          <a:noFill/>
          <a:ln>
            <a:noFill/>
          </a:ln>
        </p:spPr>
        <p:txBody>
          <a:bodyPr spcFirstLastPara="1" wrap="square" lIns="45700" tIns="45700" rIns="45700" bIns="45700" anchor="t" anchorCtr="0">
            <a:normAutofit/>
          </a:bodyPr>
          <a:lstStyle/>
          <a:p>
            <a:pPr marL="91440" lvl="0" indent="-91440" algn="l" rtl="0">
              <a:lnSpc>
                <a:spcPct val="90000"/>
              </a:lnSpc>
              <a:spcBef>
                <a:spcPts val="0"/>
              </a:spcBef>
              <a:spcAft>
                <a:spcPts val="0"/>
              </a:spcAft>
              <a:buSzPts val="2400"/>
              <a:buChar char=" "/>
            </a:pPr>
            <a:r>
              <a:rPr lang="en-GB" sz="2400"/>
              <a:t>Encourage estimation, e.g. estimate how many sandwiches to make for the picnic. </a:t>
            </a:r>
            <a:endParaRPr/>
          </a:p>
          <a:p>
            <a:pPr marL="91440" lvl="0" indent="-91440" algn="l" rtl="0">
              <a:lnSpc>
                <a:spcPct val="90000"/>
              </a:lnSpc>
              <a:spcBef>
                <a:spcPts val="1400"/>
              </a:spcBef>
              <a:spcAft>
                <a:spcPts val="0"/>
              </a:spcAft>
              <a:buSzPts val="2400"/>
              <a:buChar char=" "/>
            </a:pPr>
            <a:r>
              <a:rPr lang="en-GB" sz="2400"/>
              <a:t>Encourage use of mathematical language, e.g. number names to ten: ‘Have you got enough to give me three?’</a:t>
            </a:r>
            <a:endParaRPr/>
          </a:p>
          <a:p>
            <a:pPr marL="91440" lvl="0" indent="-91440" algn="l" rtl="0">
              <a:lnSpc>
                <a:spcPct val="90000"/>
              </a:lnSpc>
              <a:spcBef>
                <a:spcPts val="1400"/>
              </a:spcBef>
              <a:spcAft>
                <a:spcPts val="0"/>
              </a:spcAft>
              <a:buSzPts val="2400"/>
              <a:buChar char=" "/>
            </a:pPr>
            <a:r>
              <a:rPr lang="en-GB" sz="2400"/>
              <a:t>Use rhymes, songs and stories involving counting on and counting back in ones, twos etc. </a:t>
            </a:r>
            <a:endParaRPr/>
          </a:p>
          <a:p>
            <a:pPr marL="91440" lvl="0" indent="-91440" algn="l" rtl="0">
              <a:lnSpc>
                <a:spcPct val="90000"/>
              </a:lnSpc>
              <a:spcBef>
                <a:spcPts val="1400"/>
              </a:spcBef>
              <a:spcAft>
                <a:spcPts val="0"/>
              </a:spcAft>
              <a:buSzPts val="2400"/>
              <a:buChar char=" "/>
            </a:pPr>
            <a:r>
              <a:rPr lang="en-GB" sz="2400"/>
              <a:t>Comparative language – comparing length/height/weight of different objects.</a:t>
            </a:r>
            <a:endParaRPr/>
          </a:p>
          <a:p>
            <a:pPr marL="91440" lvl="0" indent="-91440" algn="l" rtl="0">
              <a:lnSpc>
                <a:spcPct val="90000"/>
              </a:lnSpc>
              <a:spcBef>
                <a:spcPts val="1400"/>
              </a:spcBef>
              <a:spcAft>
                <a:spcPts val="0"/>
              </a:spcAft>
              <a:buSzPts val="2400"/>
              <a:buChar char=" "/>
            </a:pPr>
            <a:r>
              <a:rPr lang="en-GB" sz="2400"/>
              <a:t>Giving them problems to solve how many more plates do I need if Granny and Grandad come for dinner too?</a:t>
            </a:r>
            <a:endParaRPr/>
          </a:p>
          <a:p>
            <a:pPr marL="91440" lvl="0" indent="0" algn="l" rtl="0">
              <a:lnSpc>
                <a:spcPct val="90000"/>
              </a:lnSpc>
              <a:spcBef>
                <a:spcPts val="1400"/>
              </a:spcBef>
              <a:spcAft>
                <a:spcPts val="0"/>
              </a:spcAft>
              <a:buSzPts val="22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
          <p:cNvSpPr txBox="1">
            <a:spLocks noGrp="1"/>
          </p:cNvSpPr>
          <p:nvPr>
            <p:ph type="title"/>
          </p:nvPr>
        </p:nvSpPr>
        <p:spPr>
          <a:xfrm>
            <a:off x="947928" y="311727"/>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dirty="0"/>
              <a:t>WHAT MATHS IS COVERED IN YEAR R?</a:t>
            </a:r>
            <a:endParaRPr dirty="0"/>
          </a:p>
        </p:txBody>
      </p:sp>
      <p:sp>
        <p:nvSpPr>
          <p:cNvPr id="103" name="Google Shape;103;p2"/>
          <p:cNvSpPr txBox="1">
            <a:spLocks noGrp="1"/>
          </p:cNvSpPr>
          <p:nvPr>
            <p:ph type="body" idx="1"/>
          </p:nvPr>
        </p:nvSpPr>
        <p:spPr>
          <a:xfrm>
            <a:off x="1024128" y="1745673"/>
            <a:ext cx="9720071" cy="4800600"/>
          </a:xfrm>
          <a:prstGeom prst="rect">
            <a:avLst/>
          </a:prstGeom>
          <a:noFill/>
          <a:ln>
            <a:noFill/>
          </a:ln>
        </p:spPr>
        <p:txBody>
          <a:bodyPr spcFirstLastPara="1" wrap="square" lIns="45700" tIns="45700" rIns="45700" bIns="45700" anchor="t" anchorCtr="0">
            <a:normAutofit fontScale="85000" lnSpcReduction="20000"/>
          </a:bodyPr>
          <a:lstStyle/>
          <a:p>
            <a:pPr marL="91440" lvl="0" indent="-91440" algn="l" rtl="0">
              <a:lnSpc>
                <a:spcPct val="90000"/>
              </a:lnSpc>
              <a:spcBef>
                <a:spcPts val="0"/>
              </a:spcBef>
              <a:spcAft>
                <a:spcPts val="0"/>
              </a:spcAft>
              <a:buSzPct val="100000"/>
              <a:buChar char=" "/>
            </a:pPr>
            <a:r>
              <a:rPr lang="en-GB"/>
              <a:t>Count objects, actions and sounds. </a:t>
            </a:r>
            <a:endParaRPr/>
          </a:p>
          <a:p>
            <a:pPr marL="91440" lvl="0" indent="-91440" algn="l" rtl="0">
              <a:lnSpc>
                <a:spcPct val="90000"/>
              </a:lnSpc>
              <a:spcBef>
                <a:spcPts val="1400"/>
              </a:spcBef>
              <a:spcAft>
                <a:spcPts val="0"/>
              </a:spcAft>
              <a:buSzPct val="100000"/>
              <a:buChar char=" "/>
            </a:pPr>
            <a:r>
              <a:rPr lang="en-GB"/>
              <a:t>• Subitise. </a:t>
            </a:r>
            <a:endParaRPr/>
          </a:p>
          <a:p>
            <a:pPr marL="91440" lvl="0" indent="-91440" algn="l" rtl="0">
              <a:lnSpc>
                <a:spcPct val="90000"/>
              </a:lnSpc>
              <a:spcBef>
                <a:spcPts val="1400"/>
              </a:spcBef>
              <a:spcAft>
                <a:spcPts val="0"/>
              </a:spcAft>
              <a:buSzPct val="100000"/>
              <a:buChar char=" "/>
            </a:pPr>
            <a:r>
              <a:rPr lang="en-GB"/>
              <a:t>• Link the number symbol (numeral) with its cardinal number value. </a:t>
            </a:r>
            <a:endParaRPr/>
          </a:p>
          <a:p>
            <a:pPr marL="91440" lvl="0" indent="-91440" algn="l" rtl="0">
              <a:lnSpc>
                <a:spcPct val="90000"/>
              </a:lnSpc>
              <a:spcBef>
                <a:spcPts val="1400"/>
              </a:spcBef>
              <a:spcAft>
                <a:spcPts val="0"/>
              </a:spcAft>
              <a:buSzPct val="100000"/>
              <a:buChar char=" "/>
            </a:pPr>
            <a:r>
              <a:rPr lang="en-GB"/>
              <a:t>• Count beyond ten.</a:t>
            </a:r>
            <a:endParaRPr/>
          </a:p>
          <a:p>
            <a:pPr marL="91440" lvl="0" indent="-91440" algn="l" rtl="0">
              <a:lnSpc>
                <a:spcPct val="90000"/>
              </a:lnSpc>
              <a:spcBef>
                <a:spcPts val="1400"/>
              </a:spcBef>
              <a:spcAft>
                <a:spcPts val="0"/>
              </a:spcAft>
              <a:buSzPct val="100000"/>
              <a:buChar char=" "/>
            </a:pPr>
            <a:r>
              <a:rPr lang="en-GB"/>
              <a:t> • Compare numbers. </a:t>
            </a:r>
            <a:endParaRPr/>
          </a:p>
          <a:p>
            <a:pPr marL="91440" lvl="0" indent="-91440" algn="l" rtl="0">
              <a:lnSpc>
                <a:spcPct val="90000"/>
              </a:lnSpc>
              <a:spcBef>
                <a:spcPts val="1400"/>
              </a:spcBef>
              <a:spcAft>
                <a:spcPts val="0"/>
              </a:spcAft>
              <a:buSzPct val="100000"/>
              <a:buChar char=" "/>
            </a:pPr>
            <a:r>
              <a:rPr lang="en-GB"/>
              <a:t>• Understand the ‘one more than/one less than’ relationship between consecutive numbers. </a:t>
            </a:r>
            <a:endParaRPr/>
          </a:p>
          <a:p>
            <a:pPr marL="91440" lvl="0" indent="-91440" algn="l" rtl="0">
              <a:lnSpc>
                <a:spcPct val="90000"/>
              </a:lnSpc>
              <a:spcBef>
                <a:spcPts val="1400"/>
              </a:spcBef>
              <a:spcAft>
                <a:spcPts val="0"/>
              </a:spcAft>
              <a:buSzPct val="100000"/>
              <a:buChar char=" "/>
            </a:pPr>
            <a:r>
              <a:rPr lang="en-GB"/>
              <a:t>• Explore the composition of numbers to 10. </a:t>
            </a:r>
            <a:endParaRPr/>
          </a:p>
          <a:p>
            <a:pPr marL="91440" lvl="0" indent="-91440" algn="l" rtl="0">
              <a:lnSpc>
                <a:spcPct val="90000"/>
              </a:lnSpc>
              <a:spcBef>
                <a:spcPts val="1400"/>
              </a:spcBef>
              <a:spcAft>
                <a:spcPts val="0"/>
              </a:spcAft>
              <a:buSzPct val="100000"/>
              <a:buChar char=" "/>
            </a:pPr>
            <a:r>
              <a:rPr lang="en-GB"/>
              <a:t>• Automatically recall number bonds for numbers 0–5 and some to 10. </a:t>
            </a:r>
            <a:endParaRPr/>
          </a:p>
          <a:p>
            <a:pPr marL="91440" lvl="0" indent="-91440" algn="l" rtl="0">
              <a:lnSpc>
                <a:spcPct val="90000"/>
              </a:lnSpc>
              <a:spcBef>
                <a:spcPts val="1400"/>
              </a:spcBef>
              <a:spcAft>
                <a:spcPts val="0"/>
              </a:spcAft>
              <a:buSzPct val="100000"/>
              <a:buChar char=" "/>
            </a:pPr>
            <a:r>
              <a:rPr lang="en-GB"/>
              <a:t>• Select, rotate and manipulate shapes in order to develop spatial reasoning skills. </a:t>
            </a:r>
            <a:endParaRPr/>
          </a:p>
          <a:p>
            <a:pPr marL="91440" lvl="0" indent="-91440" algn="l" rtl="0">
              <a:lnSpc>
                <a:spcPct val="90000"/>
              </a:lnSpc>
              <a:spcBef>
                <a:spcPts val="1400"/>
              </a:spcBef>
              <a:spcAft>
                <a:spcPts val="0"/>
              </a:spcAft>
              <a:buSzPct val="100000"/>
              <a:buChar char=" "/>
            </a:pPr>
            <a:r>
              <a:rPr lang="en-GB"/>
              <a:t>• Compose and decompose shapes so that children recognise a shape can have other shapes within it, just as numbers can. </a:t>
            </a:r>
            <a:endParaRPr/>
          </a:p>
          <a:p>
            <a:pPr marL="91440" lvl="0" indent="-91440" algn="l" rtl="0">
              <a:lnSpc>
                <a:spcPct val="90000"/>
              </a:lnSpc>
              <a:spcBef>
                <a:spcPts val="1400"/>
              </a:spcBef>
              <a:spcAft>
                <a:spcPts val="0"/>
              </a:spcAft>
              <a:buSzPct val="100000"/>
              <a:buChar char=" "/>
            </a:pPr>
            <a:r>
              <a:rPr lang="en-GB"/>
              <a:t>• Continue, copy and create repeating patterns. </a:t>
            </a:r>
            <a:endParaRPr/>
          </a:p>
          <a:p>
            <a:pPr marL="91440" lvl="0" indent="-91440" algn="l" rtl="0">
              <a:lnSpc>
                <a:spcPct val="90000"/>
              </a:lnSpc>
              <a:spcBef>
                <a:spcPts val="1400"/>
              </a:spcBef>
              <a:spcAft>
                <a:spcPts val="0"/>
              </a:spcAft>
              <a:buSzPct val="100000"/>
              <a:buChar char=" "/>
            </a:pPr>
            <a:r>
              <a:rPr lang="en-GB"/>
              <a:t>• Compare length, weight and capacity.</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8"/>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dirty="0"/>
              <a:t>Anton maths…</a:t>
            </a:r>
            <a:endParaRPr dirty="0"/>
          </a:p>
        </p:txBody>
      </p:sp>
      <p:pic>
        <p:nvPicPr>
          <p:cNvPr id="5" name="Picture 4">
            <a:extLst>
              <a:ext uri="{FF2B5EF4-FFF2-40B4-BE49-F238E27FC236}">
                <a16:creationId xmlns:a16="http://schemas.microsoft.com/office/drawing/2014/main" id="{9E8B3738-BC44-4674-9A73-31812BCC9AA6}"/>
              </a:ext>
            </a:extLst>
          </p:cNvPr>
          <p:cNvPicPr>
            <a:picLocks noChangeAspect="1"/>
          </p:cNvPicPr>
          <p:nvPr/>
        </p:nvPicPr>
        <p:blipFill>
          <a:blip r:embed="rId3"/>
          <a:stretch>
            <a:fillRect/>
          </a:stretch>
        </p:blipFill>
        <p:spPr>
          <a:xfrm>
            <a:off x="4063300" y="2607897"/>
            <a:ext cx="3823400" cy="278952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9"/>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a:t>THANK YOU FOR COMING!</a:t>
            </a:r>
            <a:endParaRPr/>
          </a:p>
        </p:txBody>
      </p:sp>
      <p:sp>
        <p:nvSpPr>
          <p:cNvPr id="245" name="Google Shape;245;p19"/>
          <p:cNvSpPr txBox="1">
            <a:spLocks noGrp="1"/>
          </p:cNvSpPr>
          <p:nvPr>
            <p:ph type="body" idx="1"/>
          </p:nvPr>
        </p:nvSpPr>
        <p:spPr>
          <a:xfrm>
            <a:off x="1024128" y="2286000"/>
            <a:ext cx="9720071" cy="4023360"/>
          </a:xfrm>
          <a:prstGeom prst="rect">
            <a:avLst/>
          </a:prstGeom>
          <a:noFill/>
          <a:ln>
            <a:noFill/>
          </a:ln>
        </p:spPr>
        <p:txBody>
          <a:bodyPr spcFirstLastPara="1" wrap="square" lIns="45700" tIns="45700" rIns="45700" bIns="45700" anchor="t" anchorCtr="0">
            <a:normAutofit/>
          </a:bodyPr>
          <a:lstStyle/>
          <a:p>
            <a:pPr marL="91440" lvl="0" indent="-91440" algn="l" rtl="0">
              <a:lnSpc>
                <a:spcPct val="90000"/>
              </a:lnSpc>
              <a:spcBef>
                <a:spcPts val="0"/>
              </a:spcBef>
              <a:spcAft>
                <a:spcPts val="0"/>
              </a:spcAft>
              <a:buSzPts val="6000"/>
              <a:buChar char=" "/>
            </a:pPr>
            <a:r>
              <a:rPr lang="en-GB" sz="6000"/>
              <a:t>Any questions?</a:t>
            </a:r>
            <a:endParaRPr sz="6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3"/>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a:t>EARLY LEARNING GOALS (END OF YEAR R)</a:t>
            </a:r>
            <a:endParaRPr/>
          </a:p>
        </p:txBody>
      </p:sp>
      <p:sp>
        <p:nvSpPr>
          <p:cNvPr id="109" name="Google Shape;109;p3"/>
          <p:cNvSpPr txBox="1">
            <a:spLocks noGrp="1"/>
          </p:cNvSpPr>
          <p:nvPr>
            <p:ph type="body" idx="1"/>
          </p:nvPr>
        </p:nvSpPr>
        <p:spPr>
          <a:xfrm>
            <a:off x="1024128" y="1828800"/>
            <a:ext cx="9720071" cy="4613564"/>
          </a:xfrm>
          <a:prstGeom prst="rect">
            <a:avLst/>
          </a:prstGeom>
          <a:noFill/>
          <a:ln>
            <a:noFill/>
          </a:ln>
        </p:spPr>
        <p:txBody>
          <a:bodyPr spcFirstLastPara="1" wrap="square" lIns="45700" tIns="45700" rIns="45700" bIns="45700" anchor="t" anchorCtr="0">
            <a:normAutofit fontScale="92500"/>
          </a:bodyPr>
          <a:lstStyle/>
          <a:p>
            <a:pPr marL="91440" lvl="0" indent="-129222" algn="l" rtl="0">
              <a:lnSpc>
                <a:spcPct val="90000"/>
              </a:lnSpc>
              <a:spcBef>
                <a:spcPts val="0"/>
              </a:spcBef>
              <a:spcAft>
                <a:spcPts val="0"/>
              </a:spcAft>
              <a:buSzPct val="100000"/>
              <a:buChar char=" "/>
            </a:pPr>
            <a:r>
              <a:rPr lang="en-GB" b="1" u="sng"/>
              <a:t>Number</a:t>
            </a:r>
            <a:endParaRPr/>
          </a:p>
          <a:p>
            <a:pPr marL="91440" lvl="0" indent="-129222" algn="l" rtl="0">
              <a:lnSpc>
                <a:spcPct val="90000"/>
              </a:lnSpc>
              <a:spcBef>
                <a:spcPts val="1400"/>
              </a:spcBef>
              <a:spcAft>
                <a:spcPts val="0"/>
              </a:spcAft>
              <a:buSzPct val="100000"/>
              <a:buChar char=" "/>
            </a:pPr>
            <a:r>
              <a:rPr lang="en-GB"/>
              <a:t> • Have a deep understanding of number to 10, including the composition of each number. </a:t>
            </a:r>
            <a:endParaRPr/>
          </a:p>
          <a:p>
            <a:pPr marL="91440" lvl="0" indent="-129222" algn="l" rtl="0">
              <a:lnSpc>
                <a:spcPct val="90000"/>
              </a:lnSpc>
              <a:spcBef>
                <a:spcPts val="1400"/>
              </a:spcBef>
              <a:spcAft>
                <a:spcPts val="0"/>
              </a:spcAft>
              <a:buSzPct val="100000"/>
              <a:buChar char=" "/>
            </a:pPr>
            <a:r>
              <a:rPr lang="en-GB"/>
              <a:t>• Subitise (recognise quantities without counting) up to 5. </a:t>
            </a:r>
            <a:endParaRPr/>
          </a:p>
          <a:p>
            <a:pPr marL="91440" lvl="0" indent="-129222" algn="l" rtl="0">
              <a:lnSpc>
                <a:spcPct val="90000"/>
              </a:lnSpc>
              <a:spcBef>
                <a:spcPts val="1400"/>
              </a:spcBef>
              <a:spcAft>
                <a:spcPts val="0"/>
              </a:spcAft>
              <a:buSzPct val="100000"/>
              <a:buChar char=" "/>
            </a:pPr>
            <a:r>
              <a:rPr lang="en-GB"/>
              <a:t>• Automatically recall (without reference to rhymes, counting or other aids) number bonds up to 5 (including subtraction facts) and some number bonds to 10, including double facts. </a:t>
            </a:r>
            <a:endParaRPr/>
          </a:p>
          <a:p>
            <a:pPr marL="91440" lvl="0" indent="-129222" algn="l" rtl="0">
              <a:lnSpc>
                <a:spcPct val="90000"/>
              </a:lnSpc>
              <a:spcBef>
                <a:spcPts val="1400"/>
              </a:spcBef>
              <a:spcAft>
                <a:spcPts val="0"/>
              </a:spcAft>
              <a:buSzPct val="100000"/>
              <a:buChar char=" "/>
            </a:pPr>
            <a:r>
              <a:rPr lang="en-GB" b="1" u="sng"/>
              <a:t>Numerical Patterns </a:t>
            </a:r>
            <a:endParaRPr b="1" u="sng"/>
          </a:p>
          <a:p>
            <a:pPr marL="91440" lvl="0" indent="-129222" algn="l" rtl="0">
              <a:lnSpc>
                <a:spcPct val="90000"/>
              </a:lnSpc>
              <a:spcBef>
                <a:spcPts val="1400"/>
              </a:spcBef>
              <a:spcAft>
                <a:spcPts val="0"/>
              </a:spcAft>
              <a:buSzPct val="100000"/>
              <a:buChar char=" "/>
            </a:pPr>
            <a:r>
              <a:rPr lang="en-GB"/>
              <a:t>• Verbally count beyond 20, recognising the pattern of the counting system. </a:t>
            </a:r>
            <a:endParaRPr/>
          </a:p>
          <a:p>
            <a:pPr marL="91440" lvl="0" indent="-129222" algn="l" rtl="0">
              <a:lnSpc>
                <a:spcPct val="90000"/>
              </a:lnSpc>
              <a:spcBef>
                <a:spcPts val="1400"/>
              </a:spcBef>
              <a:spcAft>
                <a:spcPts val="0"/>
              </a:spcAft>
              <a:buSzPct val="100000"/>
              <a:buChar char=" "/>
            </a:pPr>
            <a:r>
              <a:rPr lang="en-GB"/>
              <a:t>• Compare quantities up to 10 in different contexts, recognising when one quantity is greater than, less than or the same as the other quantity. </a:t>
            </a:r>
            <a:endParaRPr/>
          </a:p>
          <a:p>
            <a:pPr marL="91440" lvl="0" indent="-129222" algn="l" rtl="0">
              <a:lnSpc>
                <a:spcPct val="90000"/>
              </a:lnSpc>
              <a:spcBef>
                <a:spcPts val="1400"/>
              </a:spcBef>
              <a:spcAft>
                <a:spcPts val="0"/>
              </a:spcAft>
              <a:buSzPct val="100000"/>
              <a:buChar char=" "/>
            </a:pPr>
            <a:r>
              <a:rPr lang="en-GB"/>
              <a:t>• Explore and represent patterns within numbers up to 10, including evens and odds, double facts and how quantities can be distributed equally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a:t>COUNTING PRINCIPLES</a:t>
            </a:r>
            <a:endParaRPr/>
          </a:p>
        </p:txBody>
      </p:sp>
      <p:pic>
        <p:nvPicPr>
          <p:cNvPr id="116" name="Google Shape;116;p4"/>
          <p:cNvPicPr preferRelativeResize="0">
            <a:picLocks noGrp="1"/>
          </p:cNvPicPr>
          <p:nvPr>
            <p:ph type="body" idx="1"/>
          </p:nvPr>
        </p:nvPicPr>
        <p:blipFill rotWithShape="1">
          <a:blip r:embed="rId3">
            <a:alphaModFix/>
          </a:blip>
          <a:srcRect/>
          <a:stretch/>
        </p:blipFill>
        <p:spPr>
          <a:xfrm>
            <a:off x="2827673" y="2286000"/>
            <a:ext cx="6112792" cy="40227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5"/>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a:t>COUNTING PRINCIPLES</a:t>
            </a:r>
            <a:endParaRPr/>
          </a:p>
        </p:txBody>
      </p:sp>
      <p:sp>
        <p:nvSpPr>
          <p:cNvPr id="122" name="Google Shape;122;p5"/>
          <p:cNvSpPr txBox="1">
            <a:spLocks noGrp="1"/>
          </p:cNvSpPr>
          <p:nvPr>
            <p:ph type="body" idx="1"/>
          </p:nvPr>
        </p:nvSpPr>
        <p:spPr>
          <a:xfrm>
            <a:off x="1024128" y="2286000"/>
            <a:ext cx="9720071" cy="4023360"/>
          </a:xfrm>
          <a:prstGeom prst="rect">
            <a:avLst/>
          </a:prstGeom>
          <a:noFill/>
          <a:ln>
            <a:noFill/>
          </a:ln>
        </p:spPr>
        <p:txBody>
          <a:bodyPr spcFirstLastPara="1" wrap="square" lIns="45700" tIns="45700" rIns="45700" bIns="45700" anchor="t" anchorCtr="0">
            <a:normAutofit/>
          </a:bodyPr>
          <a:lstStyle/>
          <a:p>
            <a:pPr marL="91440" lvl="0" indent="-91440" algn="l" rtl="0">
              <a:lnSpc>
                <a:spcPct val="90000"/>
              </a:lnSpc>
              <a:spcBef>
                <a:spcPts val="0"/>
              </a:spcBef>
              <a:spcAft>
                <a:spcPts val="0"/>
              </a:spcAft>
              <a:buSzPts val="4000"/>
              <a:buChar char=" "/>
            </a:pPr>
            <a:r>
              <a:rPr lang="en-GB" sz="4000" b="1"/>
              <a:t>Cardinality of Number.</a:t>
            </a:r>
            <a:endParaRPr/>
          </a:p>
          <a:p>
            <a:pPr marL="91440" lvl="0" indent="-91440" algn="l" rtl="0">
              <a:lnSpc>
                <a:spcPct val="90000"/>
              </a:lnSpc>
              <a:spcBef>
                <a:spcPts val="1400"/>
              </a:spcBef>
              <a:spcAft>
                <a:spcPts val="0"/>
              </a:spcAft>
              <a:buSzPts val="2200"/>
              <a:buChar char=" "/>
            </a:pPr>
            <a:r>
              <a:rPr lang="en-GB"/>
              <a:t>Understanding that the last count of a group of objects represents how many are in the group.</a:t>
            </a:r>
            <a:endParaRPr/>
          </a:p>
          <a:p>
            <a:pPr marL="91440" lvl="0" indent="0" algn="l" rtl="0">
              <a:lnSpc>
                <a:spcPct val="90000"/>
              </a:lnSpc>
              <a:spcBef>
                <a:spcPts val="1400"/>
              </a:spcBef>
              <a:spcAft>
                <a:spcPts val="0"/>
              </a:spcAft>
              <a:buSzPts val="2200"/>
              <a:buNone/>
            </a:pPr>
            <a:endParaRPr/>
          </a:p>
        </p:txBody>
      </p:sp>
      <p:sp>
        <p:nvSpPr>
          <p:cNvPr id="123" name="Google Shape;123;p5"/>
          <p:cNvSpPr txBox="1"/>
          <p:nvPr/>
        </p:nvSpPr>
        <p:spPr>
          <a:xfrm>
            <a:off x="7370618" y="3681275"/>
            <a:ext cx="2254764" cy="206210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GB" sz="3200" b="0" i="0" u="none" strike="noStrike" cap="none">
                <a:solidFill>
                  <a:schemeClr val="dk1"/>
                </a:solidFill>
                <a:latin typeface="Twentieth Century"/>
                <a:ea typeface="Twentieth Century"/>
                <a:cs typeface="Twentieth Century"/>
                <a:sym typeface="Twentieth Century"/>
              </a:rPr>
              <a:t>There are 1,2,3,4,5,6 bears, there are 6 bears.</a:t>
            </a:r>
            <a:endParaRPr sz="3200" b="0" i="0" u="none" strike="noStrike" cap="none">
              <a:solidFill>
                <a:schemeClr val="dk1"/>
              </a:solidFill>
              <a:latin typeface="Twentieth Century"/>
              <a:ea typeface="Twentieth Century"/>
              <a:cs typeface="Twentieth Century"/>
              <a:sym typeface="Twentieth Century"/>
            </a:endParaRPr>
          </a:p>
        </p:txBody>
      </p:sp>
      <p:pic>
        <p:nvPicPr>
          <p:cNvPr id="124" name="Google Shape;124;p5" descr="Learning Resources Three Bear Family Rainbow Counters Set of 96 | Learning  Resources | BrightMinds UK"/>
          <p:cNvPicPr preferRelativeResize="0"/>
          <p:nvPr/>
        </p:nvPicPr>
        <p:blipFill rotWithShape="1">
          <a:blip r:embed="rId3">
            <a:alphaModFix/>
          </a:blip>
          <a:srcRect/>
          <a:stretch/>
        </p:blipFill>
        <p:spPr>
          <a:xfrm>
            <a:off x="4322618" y="3681275"/>
            <a:ext cx="2673927" cy="273035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6"/>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a:t>SUBITISING</a:t>
            </a:r>
            <a:endParaRPr/>
          </a:p>
        </p:txBody>
      </p:sp>
      <p:pic>
        <p:nvPicPr>
          <p:cNvPr id="130" name="Google Shape;130;p6"/>
          <p:cNvPicPr preferRelativeResize="0">
            <a:picLocks noGrp="1"/>
          </p:cNvPicPr>
          <p:nvPr>
            <p:ph type="body" idx="1"/>
          </p:nvPr>
        </p:nvPicPr>
        <p:blipFill rotWithShape="1">
          <a:blip r:embed="rId3">
            <a:alphaModFix/>
          </a:blip>
          <a:srcRect/>
          <a:stretch/>
        </p:blipFill>
        <p:spPr>
          <a:xfrm>
            <a:off x="2520884" y="2286000"/>
            <a:ext cx="6726370" cy="40227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7"/>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a:t>.</a:t>
            </a:r>
            <a:endParaRPr/>
          </a:p>
        </p:txBody>
      </p:sp>
      <p:sp>
        <p:nvSpPr>
          <p:cNvPr id="137" name="Google Shape;137;p7"/>
          <p:cNvSpPr txBox="1">
            <a:spLocks noGrp="1"/>
          </p:cNvSpPr>
          <p:nvPr>
            <p:ph type="body" idx="1"/>
          </p:nvPr>
        </p:nvSpPr>
        <p:spPr>
          <a:xfrm>
            <a:off x="1024128" y="2286000"/>
            <a:ext cx="9720071" cy="4023360"/>
          </a:xfrm>
          <a:prstGeom prst="rect">
            <a:avLst/>
          </a:prstGeom>
          <a:noFill/>
          <a:ln>
            <a:noFill/>
          </a:ln>
        </p:spPr>
        <p:txBody>
          <a:bodyPr spcFirstLastPara="1" wrap="square" lIns="45700" tIns="45700" rIns="45700" bIns="45700" anchor="t" anchorCtr="0">
            <a:normAutofit/>
          </a:bodyPr>
          <a:lstStyle/>
          <a:p>
            <a:pPr marL="91440" lvl="0" indent="-91440" algn="l" rtl="0">
              <a:lnSpc>
                <a:spcPct val="90000"/>
              </a:lnSpc>
              <a:spcBef>
                <a:spcPts val="0"/>
              </a:spcBef>
              <a:spcAft>
                <a:spcPts val="0"/>
              </a:spcAft>
              <a:buSzPts val="2200"/>
              <a:buChar char=" "/>
            </a:pPr>
            <a:r>
              <a:rPr lang="en-GB"/>
              <a:t>.</a:t>
            </a:r>
            <a:endParaRPr/>
          </a:p>
        </p:txBody>
      </p:sp>
      <p:pic>
        <p:nvPicPr>
          <p:cNvPr id="138" name="Google Shape;138;p7"/>
          <p:cNvPicPr preferRelativeResize="0"/>
          <p:nvPr/>
        </p:nvPicPr>
        <p:blipFill rotWithShape="1">
          <a:blip r:embed="rId3">
            <a:alphaModFix/>
          </a:blip>
          <a:srcRect/>
          <a:stretch/>
        </p:blipFill>
        <p:spPr>
          <a:xfrm>
            <a:off x="2631375" y="1508383"/>
            <a:ext cx="7025243" cy="519436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8"/>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a:t>SUBITISING</a:t>
            </a:r>
            <a:endParaRPr/>
          </a:p>
        </p:txBody>
      </p:sp>
      <p:pic>
        <p:nvPicPr>
          <p:cNvPr id="144" name="Google Shape;144;p8"/>
          <p:cNvPicPr preferRelativeResize="0"/>
          <p:nvPr/>
        </p:nvPicPr>
        <p:blipFill rotWithShape="1">
          <a:blip r:embed="rId3">
            <a:alphaModFix/>
          </a:blip>
          <a:srcRect/>
          <a:stretch/>
        </p:blipFill>
        <p:spPr>
          <a:xfrm>
            <a:off x="461097" y="1636136"/>
            <a:ext cx="5477418" cy="3836410"/>
          </a:xfrm>
          <a:prstGeom prst="rect">
            <a:avLst/>
          </a:prstGeom>
          <a:noFill/>
          <a:ln>
            <a:noFill/>
          </a:ln>
        </p:spPr>
      </p:pic>
      <p:pic>
        <p:nvPicPr>
          <p:cNvPr id="145" name="Google Shape;145;p8"/>
          <p:cNvPicPr preferRelativeResize="0"/>
          <p:nvPr/>
        </p:nvPicPr>
        <p:blipFill rotWithShape="1">
          <a:blip r:embed="rId4">
            <a:alphaModFix/>
          </a:blip>
          <a:srcRect/>
          <a:stretch/>
        </p:blipFill>
        <p:spPr>
          <a:xfrm>
            <a:off x="6097487" y="1391084"/>
            <a:ext cx="5722171" cy="435855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9"/>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a:t>COMPOSITION OF NUMBER</a:t>
            </a:r>
            <a:endParaRPr/>
          </a:p>
        </p:txBody>
      </p:sp>
      <p:sp>
        <p:nvSpPr>
          <p:cNvPr id="152" name="Google Shape;152;p9"/>
          <p:cNvSpPr txBox="1">
            <a:spLocks noGrp="1"/>
          </p:cNvSpPr>
          <p:nvPr>
            <p:ph type="body" idx="1"/>
          </p:nvPr>
        </p:nvSpPr>
        <p:spPr>
          <a:xfrm>
            <a:off x="1024128" y="1870364"/>
            <a:ext cx="3607117" cy="1342200"/>
          </a:xfrm>
          <a:prstGeom prst="rect">
            <a:avLst/>
          </a:prstGeom>
          <a:noFill/>
          <a:ln>
            <a:noFill/>
          </a:ln>
        </p:spPr>
        <p:txBody>
          <a:bodyPr spcFirstLastPara="1" wrap="square" lIns="45700" tIns="45700" rIns="45700" bIns="45700" anchor="t" anchorCtr="0">
            <a:normAutofit/>
          </a:bodyPr>
          <a:lstStyle/>
          <a:p>
            <a:pPr marL="91440" lvl="0" indent="-91440" algn="l" rtl="0">
              <a:lnSpc>
                <a:spcPct val="90000"/>
              </a:lnSpc>
              <a:spcBef>
                <a:spcPts val="0"/>
              </a:spcBef>
              <a:spcAft>
                <a:spcPts val="0"/>
              </a:spcAft>
              <a:buSzPct val="108108"/>
              <a:buChar char=" "/>
            </a:pPr>
            <a:r>
              <a:rPr lang="en-GB" sz="4000"/>
              <a:t>How many ways can you show 6?</a:t>
            </a:r>
            <a:endParaRPr/>
          </a:p>
          <a:p>
            <a:pPr marL="91440" lvl="0" indent="0" algn="l" rtl="0">
              <a:lnSpc>
                <a:spcPct val="90000"/>
              </a:lnSpc>
              <a:spcBef>
                <a:spcPts val="1400"/>
              </a:spcBef>
              <a:spcAft>
                <a:spcPts val="0"/>
              </a:spcAft>
              <a:buSzPct val="108108"/>
              <a:buNone/>
            </a:pPr>
            <a:endParaRPr sz="4000"/>
          </a:p>
        </p:txBody>
      </p:sp>
      <p:pic>
        <p:nvPicPr>
          <p:cNvPr id="153" name="Google Shape;153;p9" descr="Learning Resources Three Bear Family Rainbow Counters Set of 96 | Learning  Resources | BrightMinds UK"/>
          <p:cNvPicPr preferRelativeResize="0"/>
          <p:nvPr/>
        </p:nvPicPr>
        <p:blipFill rotWithShape="1">
          <a:blip r:embed="rId3">
            <a:alphaModFix/>
          </a:blip>
          <a:srcRect/>
          <a:stretch/>
        </p:blipFill>
        <p:spPr>
          <a:xfrm>
            <a:off x="794243" y="4036286"/>
            <a:ext cx="2033443" cy="2033443"/>
          </a:xfrm>
          <a:prstGeom prst="rect">
            <a:avLst/>
          </a:prstGeom>
          <a:noFill/>
          <a:ln>
            <a:noFill/>
          </a:ln>
        </p:spPr>
      </p:pic>
      <p:pic>
        <p:nvPicPr>
          <p:cNvPr id="154" name="Google Shape;154;p9" descr="Numicon Shapes 1-10 - EYFS Maths from Early Years Resources UK"/>
          <p:cNvPicPr preferRelativeResize="0"/>
          <p:nvPr/>
        </p:nvPicPr>
        <p:blipFill rotWithShape="1">
          <a:blip r:embed="rId4">
            <a:alphaModFix/>
          </a:blip>
          <a:srcRect/>
          <a:stretch/>
        </p:blipFill>
        <p:spPr>
          <a:xfrm>
            <a:off x="9656971" y="3126467"/>
            <a:ext cx="1819638" cy="1819638"/>
          </a:xfrm>
          <a:prstGeom prst="rect">
            <a:avLst/>
          </a:prstGeom>
          <a:noFill/>
          <a:ln>
            <a:noFill/>
          </a:ln>
        </p:spPr>
      </p:pic>
      <p:sp>
        <p:nvSpPr>
          <p:cNvPr id="155" name="Google Shape;155;p9" descr="BBC Radio 6 Music | London"/>
          <p:cNvSpPr/>
          <p:nvPr/>
        </p:nvSpPr>
        <p:spPr>
          <a:xfrm>
            <a:off x="-564861" y="756082"/>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wentieth Century"/>
              <a:ea typeface="Twentieth Century"/>
              <a:cs typeface="Twentieth Century"/>
              <a:sym typeface="Twentieth Century"/>
            </a:endParaRPr>
          </a:p>
        </p:txBody>
      </p:sp>
      <p:pic>
        <p:nvPicPr>
          <p:cNvPr id="156" name="Google Shape;156;p9" descr="Gold Number 6 transparent PNG - StickPNG"/>
          <p:cNvPicPr preferRelativeResize="0"/>
          <p:nvPr/>
        </p:nvPicPr>
        <p:blipFill rotWithShape="1">
          <a:blip r:embed="rId5">
            <a:alphaModFix/>
          </a:blip>
          <a:srcRect/>
          <a:stretch/>
        </p:blipFill>
        <p:spPr>
          <a:xfrm>
            <a:off x="4123316" y="2768672"/>
            <a:ext cx="2859376" cy="2859376"/>
          </a:xfrm>
          <a:prstGeom prst="rect">
            <a:avLst/>
          </a:prstGeom>
          <a:noFill/>
          <a:ln>
            <a:noFill/>
          </a:ln>
        </p:spPr>
      </p:pic>
      <p:pic>
        <p:nvPicPr>
          <p:cNvPr id="157" name="Google Shape;157;p9" descr="Ten Frame | Math Teaching Resources | Toy Theater"/>
          <p:cNvPicPr preferRelativeResize="0"/>
          <p:nvPr/>
        </p:nvPicPr>
        <p:blipFill rotWithShape="1">
          <a:blip r:embed="rId6">
            <a:alphaModFix/>
          </a:blip>
          <a:srcRect/>
          <a:stretch/>
        </p:blipFill>
        <p:spPr>
          <a:xfrm>
            <a:off x="9796849" y="756082"/>
            <a:ext cx="1905000" cy="1905000"/>
          </a:xfrm>
          <a:prstGeom prst="rect">
            <a:avLst/>
          </a:prstGeom>
          <a:noFill/>
          <a:ln>
            <a:noFill/>
          </a:ln>
        </p:spPr>
      </p:pic>
      <p:pic>
        <p:nvPicPr>
          <p:cNvPr id="158" name="Google Shape;158;p9" descr="6 Fingers Images – Browse 134,061 Stock Photos, Vectors, and Video | Adobe  Stock"/>
          <p:cNvPicPr preferRelativeResize="0"/>
          <p:nvPr/>
        </p:nvPicPr>
        <p:blipFill rotWithShape="1">
          <a:blip r:embed="rId7">
            <a:alphaModFix/>
          </a:blip>
          <a:srcRect/>
          <a:stretch/>
        </p:blipFill>
        <p:spPr>
          <a:xfrm>
            <a:off x="6189732" y="1853965"/>
            <a:ext cx="1908752" cy="1272502"/>
          </a:xfrm>
          <a:prstGeom prst="rect">
            <a:avLst/>
          </a:prstGeom>
          <a:noFill/>
          <a:ln>
            <a:noFill/>
          </a:ln>
        </p:spPr>
      </p:pic>
      <p:pic>
        <p:nvPicPr>
          <p:cNvPr id="159" name="Google Shape;159;p9" descr="Numberblocks- The Number Six | Learn to Count - YouTube"/>
          <p:cNvPicPr preferRelativeResize="0"/>
          <p:nvPr/>
        </p:nvPicPr>
        <p:blipFill rotWithShape="1">
          <a:blip r:embed="rId8">
            <a:alphaModFix/>
          </a:blip>
          <a:srcRect/>
          <a:stretch/>
        </p:blipFill>
        <p:spPr>
          <a:xfrm>
            <a:off x="6738611" y="4964577"/>
            <a:ext cx="2719745" cy="1529857"/>
          </a:xfrm>
          <a:prstGeom prst="rect">
            <a:avLst/>
          </a:prstGeom>
          <a:noFill/>
          <a:ln>
            <a:noFill/>
          </a:ln>
        </p:spPr>
      </p:pic>
    </p:spTree>
  </p:cSld>
  <p:clrMapOvr>
    <a:masterClrMapping/>
  </p:clrMapOvr>
</p:sld>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TotalTime>
  <Words>1030</Words>
  <Application>Microsoft Office PowerPoint</Application>
  <PresentationFormat>Widescreen</PresentationFormat>
  <Paragraphs>89</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Noto Sans Symbols</vt:lpstr>
      <vt:lpstr>Twentieth Century</vt:lpstr>
      <vt:lpstr>Integral</vt:lpstr>
      <vt:lpstr>YEAR R MATHS WORKSHOP 2026</vt:lpstr>
      <vt:lpstr>WHAT MATHS IS COVERED IN YEAR R?</vt:lpstr>
      <vt:lpstr>EARLY LEARNING GOALS (END OF YEAR R)</vt:lpstr>
      <vt:lpstr>COUNTING PRINCIPLES</vt:lpstr>
      <vt:lpstr>COUNTING PRINCIPLES</vt:lpstr>
      <vt:lpstr>SUBITISING</vt:lpstr>
      <vt:lpstr>.</vt:lpstr>
      <vt:lpstr>SUBITISING</vt:lpstr>
      <vt:lpstr>COMPOSITION OF NUMBER</vt:lpstr>
      <vt:lpstr>COMPOSITION OF NUMBER</vt:lpstr>
      <vt:lpstr>MORE WAYS TO MAKE 6!</vt:lpstr>
      <vt:lpstr>Oracy</vt:lpstr>
      <vt:lpstr>Stem sentences</vt:lpstr>
      <vt:lpstr>CONTINUE, COPY AND CREATE REPEATING PATTERNS.</vt:lpstr>
      <vt:lpstr>PATTERNS WITH NUMBERS</vt:lpstr>
      <vt:lpstr>SHAPES</vt:lpstr>
      <vt:lpstr>LENGTH, MASS AND CAPACITY</vt:lpstr>
      <vt:lpstr>HOW CAN YOU HELP YOUR CHILD AT HOME?</vt:lpstr>
      <vt:lpstr>HOW CAN YOU HELP YOUR CHILD AT HOME?</vt:lpstr>
      <vt:lpstr>Anton maths…</vt:lpstr>
      <vt:lpstr>THANK YOU FOR COMING!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R MATHS WORKSHOP 2025</dc:title>
  <dc:creator>Pinewood Infant School</dc:creator>
  <cp:lastModifiedBy>Alina Dobrin</cp:lastModifiedBy>
  <cp:revision>8</cp:revision>
  <dcterms:created xsi:type="dcterms:W3CDTF">2023-01-22T17:17:25Z</dcterms:created>
  <dcterms:modified xsi:type="dcterms:W3CDTF">2026-02-05T10:12:14Z</dcterms:modified>
</cp:coreProperties>
</file>